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1"/>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Lst>
  <p:sldSz cx="18288000" cy="10287000"/>
  <p:notesSz cx="6858000" cy="9144000"/>
  <p:embeddedFontLst>
    <p:embeddedFont>
      <p:font typeface="Canva Sans Bold" panose="020B0604020202020204" charset="0"/>
      <p:regular r:id="rId42"/>
    </p:embeddedFont>
    <p:embeddedFont>
      <p:font typeface="DejaVu Serif Bold" panose="020B0604020202020204" charset="0"/>
      <p:regular r:id="rId43"/>
    </p:embeddedFont>
    <p:embeddedFont>
      <p:font typeface="Montserrat" panose="00000500000000000000" pitchFamily="2" charset="0"/>
      <p:regular r:id="rId44"/>
    </p:embeddedFont>
    <p:embeddedFont>
      <p:font typeface="Montserrat Bold" panose="00000800000000000000" charset="0"/>
      <p:regular r:id="rId45"/>
    </p:embeddedFont>
    <p:embeddedFont>
      <p:font typeface="Montserrat Medium" panose="00000600000000000000" pitchFamily="2" charset="0"/>
      <p:regular r:id="rId46"/>
    </p:embeddedFont>
    <p:embeddedFont>
      <p:font typeface="Neue Machina Ultra-Bold" panose="020B0604020202020204" charset="0"/>
      <p:regular r:id="rId47"/>
    </p:embeddedFont>
    <p:embeddedFont>
      <p:font typeface="Noto Sans Bold" panose="020B0604020202020204" charset="0"/>
      <p:regular r:id="rId48"/>
    </p:embeddedFont>
    <p:embeddedFont>
      <p:font typeface="Noto Serif Display" panose="020B0604020202020204"/>
      <p:regular r:id="rId49"/>
    </p:embeddedFont>
    <p:embeddedFont>
      <p:font typeface="Rokkitt" panose="020B0604020202020204" charset="0"/>
      <p:regular r:id="rId50"/>
    </p:embeddedFont>
    <p:embeddedFont>
      <p:font typeface="Rokkitt Bold" panose="020B0604020202020204" charset="0"/>
      <p:regular r:id="rId51"/>
    </p:embeddedFont>
    <p:embeddedFont>
      <p:font typeface="Rokkitt Ultra-Bold" panose="020B0604020202020204"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28DB29-7BA8-4D8B-8347-44CC8AAE3F6D}" type="datetimeFigureOut">
              <a:rPr lang="en-US" smtClean="0"/>
              <a:t>04-Apr-24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00B79A-E5D8-44B3-85FD-3A9BF4153839}" type="slidenum">
              <a:rPr lang="en-US" smtClean="0"/>
              <a:t>‹#›</a:t>
            </a:fld>
            <a:endParaRPr lang="en-US"/>
          </a:p>
        </p:txBody>
      </p:sp>
    </p:spTree>
    <p:extLst>
      <p:ext uri="{BB962C8B-B14F-4D97-AF65-F5344CB8AC3E}">
        <p14:creationId xmlns:p14="http://schemas.microsoft.com/office/powerpoint/2010/main" val="2896139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00B79A-E5D8-44B3-85FD-3A9BF4153839}" type="slidenum">
              <a:rPr lang="en-US" smtClean="0"/>
              <a:t>8</a:t>
            </a:fld>
            <a:endParaRPr lang="en-US"/>
          </a:p>
        </p:txBody>
      </p:sp>
    </p:spTree>
    <p:extLst>
      <p:ext uri="{BB962C8B-B14F-4D97-AF65-F5344CB8AC3E}">
        <p14:creationId xmlns:p14="http://schemas.microsoft.com/office/powerpoint/2010/main" val="795353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04-Apr-24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04-Apr-24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04-Apr-24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04-Apr-24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04-Apr-24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04-Apr-24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04-Apr-24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04-Apr-24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04-Apr-24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04-Apr-24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04-Apr-24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04-Apr-24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4.svg"/><Relationship Id="rId7"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36.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39.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41.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0.svg"/><Relationship Id="rId7" Type="http://schemas.openxmlformats.org/officeDocument/2006/relationships/image" Target="../media/image4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5.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54.png"/><Relationship Id="rId4" Type="http://schemas.openxmlformats.org/officeDocument/2006/relationships/image" Target="../media/image3.png"/><Relationship Id="rId9" Type="http://schemas.openxmlformats.org/officeDocument/2006/relationships/image" Target="../media/image14.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6.svg"/><Relationship Id="rId10" Type="http://schemas.openxmlformats.org/officeDocument/2006/relationships/image" Target="../media/image17.svg"/><Relationship Id="rId4" Type="http://schemas.openxmlformats.org/officeDocument/2006/relationships/image" Target="../media/image5.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svg"/><Relationship Id="rId7" Type="http://schemas.openxmlformats.org/officeDocument/2006/relationships/image" Target="../media/image11.png"/><Relationship Id="rId12"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69.png"/><Relationship Id="rId5" Type="http://schemas.openxmlformats.org/officeDocument/2006/relationships/image" Target="../media/image4.svg"/><Relationship Id="rId10" Type="http://schemas.openxmlformats.org/officeDocument/2006/relationships/image" Target="../media/image68.png"/><Relationship Id="rId4" Type="http://schemas.openxmlformats.org/officeDocument/2006/relationships/image" Target="../media/image3.png"/><Relationship Id="rId9" Type="http://schemas.openxmlformats.org/officeDocument/2006/relationships/image" Target="../media/image67.png"/></Relationships>
</file>

<file path=ppt/slides/_rels/slide35.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4.svg"/><Relationship Id="rId7"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3.png"/><Relationship Id="rId3" Type="http://schemas.openxmlformats.org/officeDocument/2006/relationships/image" Target="../media/image6.svg"/><Relationship Id="rId7" Type="http://schemas.openxmlformats.org/officeDocument/2006/relationships/image" Target="../media/image4.svg"/><Relationship Id="rId12"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7.sv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21.png"/><Relationship Id="rId14" Type="http://schemas.openxmlformats.org/officeDocument/2006/relationships/image" Target="../media/image24.sv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sv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393429">
            <a:off x="13346633" y="7081497"/>
            <a:ext cx="4723918" cy="2308815"/>
          </a:xfrm>
          <a:custGeom>
            <a:avLst/>
            <a:gdLst/>
            <a:ahLst/>
            <a:cxnLst/>
            <a:rect l="l" t="t" r="r" b="b"/>
            <a:pathLst>
              <a:path w="4723918" h="2308815">
                <a:moveTo>
                  <a:pt x="0" y="0"/>
                </a:moveTo>
                <a:lnTo>
                  <a:pt x="4723917" y="0"/>
                </a:lnTo>
                <a:lnTo>
                  <a:pt x="4723917" y="2308814"/>
                </a:lnTo>
                <a:lnTo>
                  <a:pt x="0" y="2308814"/>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sp>
      <p:sp>
        <p:nvSpPr>
          <p:cNvPr id="6" name="Freeform 6"/>
          <p:cNvSpPr/>
          <p:nvPr/>
        </p:nvSpPr>
        <p:spPr>
          <a:xfrm rot="917629">
            <a:off x="-115267" y="-387692"/>
            <a:ext cx="4344776" cy="4433444"/>
          </a:xfrm>
          <a:custGeom>
            <a:avLst/>
            <a:gdLst/>
            <a:ahLst/>
            <a:cxnLst/>
            <a:rect l="l" t="t" r="r" b="b"/>
            <a:pathLst>
              <a:path w="4344776" h="4433444">
                <a:moveTo>
                  <a:pt x="0" y="0"/>
                </a:moveTo>
                <a:lnTo>
                  <a:pt x="4344776" y="0"/>
                </a:lnTo>
                <a:lnTo>
                  <a:pt x="4344776" y="4433445"/>
                </a:lnTo>
                <a:lnTo>
                  <a:pt x="0" y="4433445"/>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sp>
      <p:sp>
        <p:nvSpPr>
          <p:cNvPr id="7" name="Freeform 7"/>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10" cstate="email">
              <a:extLst>
                <a:ext uri="{28A0092B-C50C-407E-A947-70E740481C1C}">
                  <a14:useLocalDpi xmlns:a14="http://schemas.microsoft.com/office/drawing/2010/main"/>
                </a:ext>
              </a:extLst>
            </a:blip>
            <a:stretch>
              <a:fillRect/>
            </a:stretch>
          </a:blipFill>
        </p:spPr>
      </p:sp>
      <p:sp>
        <p:nvSpPr>
          <p:cNvPr id="8" name="TextBox 8"/>
          <p:cNvSpPr txBox="1"/>
          <p:nvPr/>
        </p:nvSpPr>
        <p:spPr>
          <a:xfrm>
            <a:off x="1028700" y="4133802"/>
            <a:ext cx="17305675" cy="1130300"/>
          </a:xfrm>
          <a:prstGeom prst="rect">
            <a:avLst/>
          </a:prstGeom>
        </p:spPr>
        <p:txBody>
          <a:bodyPr lIns="0" tIns="0" rIns="0" bIns="0" rtlCol="0" anchor="t">
            <a:spAutoFit/>
          </a:bodyPr>
          <a:lstStyle/>
          <a:p>
            <a:pPr algn="ctr">
              <a:lnSpc>
                <a:spcPts val="9100"/>
              </a:lnSpc>
            </a:pPr>
            <a:r>
              <a:rPr lang="en-US" sz="6500">
                <a:solidFill>
                  <a:srgbClr val="FFFFFF"/>
                </a:solidFill>
                <a:latin typeface="Neue Machina Ultra-Bold"/>
              </a:rPr>
              <a:t>PHÂN TÍCH GIỎ HÀNG THỊ TRƯỜNG</a:t>
            </a:r>
          </a:p>
        </p:txBody>
      </p:sp>
      <p:sp>
        <p:nvSpPr>
          <p:cNvPr id="9" name="TextBox 9"/>
          <p:cNvSpPr txBox="1"/>
          <p:nvPr/>
        </p:nvSpPr>
        <p:spPr>
          <a:xfrm>
            <a:off x="7640979" y="6000308"/>
            <a:ext cx="3006042" cy="439077"/>
          </a:xfrm>
          <a:prstGeom prst="rect">
            <a:avLst/>
          </a:prstGeom>
        </p:spPr>
        <p:txBody>
          <a:bodyPr lIns="0" tIns="0" rIns="0" bIns="0" rtlCol="0" anchor="t">
            <a:spAutoFit/>
          </a:bodyPr>
          <a:lstStyle/>
          <a:p>
            <a:pPr algn="ctr">
              <a:lnSpc>
                <a:spcPts val="3621"/>
              </a:lnSpc>
            </a:pPr>
            <a:r>
              <a:rPr lang="en-US" sz="2586">
                <a:solidFill>
                  <a:srgbClr val="01204C"/>
                </a:solidFill>
                <a:latin typeface="Montserrat Medium"/>
              </a:rPr>
              <a:t>Presentation</a:t>
            </a:r>
          </a:p>
        </p:txBody>
      </p:sp>
      <p:sp>
        <p:nvSpPr>
          <p:cNvPr id="10" name="TextBox 10"/>
          <p:cNvSpPr txBox="1"/>
          <p:nvPr/>
        </p:nvSpPr>
        <p:spPr>
          <a:xfrm>
            <a:off x="982325" y="5809464"/>
            <a:ext cx="17305675" cy="629921"/>
          </a:xfrm>
          <a:prstGeom prst="rect">
            <a:avLst/>
          </a:prstGeom>
        </p:spPr>
        <p:txBody>
          <a:bodyPr lIns="0" tIns="0" rIns="0" bIns="0" rtlCol="0" anchor="t">
            <a:spAutoFit/>
          </a:bodyPr>
          <a:lstStyle/>
          <a:p>
            <a:pPr algn="ctr">
              <a:lnSpc>
                <a:spcPts val="5179"/>
              </a:lnSpc>
              <a:spcBef>
                <a:spcPct val="0"/>
              </a:spcBef>
            </a:pPr>
            <a:r>
              <a:rPr lang="en-US" sz="3699">
                <a:solidFill>
                  <a:srgbClr val="FFFFFF"/>
                </a:solidFill>
                <a:latin typeface="Montserrat Bold"/>
              </a:rPr>
              <a:t>BẰNG THUẬT TOÁN APRIORI VÀ FP-GROWTH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6724066" y="-3249112"/>
            <a:ext cx="11805542" cy="11805542"/>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203420" y="117746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895600" y="289476"/>
            <a:ext cx="15590845" cy="2911053"/>
          </a:xfrm>
          <a:prstGeom prst="rect">
            <a:avLst/>
          </a:prstGeom>
        </p:spPr>
        <p:txBody>
          <a:bodyPr wrap="square" lIns="0" tIns="0" rIns="0" bIns="0" rtlCol="0" anchor="t">
            <a:spAutoFit/>
          </a:bodyPr>
          <a:lstStyle/>
          <a:p>
            <a:pPr algn="ctr">
              <a:lnSpc>
                <a:spcPts val="12600"/>
              </a:lnSpc>
            </a:pPr>
            <a:r>
              <a:rPr lang="en-US" sz="9000" dirty="0" err="1">
                <a:solidFill>
                  <a:srgbClr val="FFFFFF"/>
                </a:solidFill>
                <a:latin typeface="Noto Sans Bold"/>
              </a:rPr>
              <a:t>Ví</a:t>
            </a:r>
            <a:r>
              <a:rPr lang="en-US" sz="9000" dirty="0">
                <a:solidFill>
                  <a:srgbClr val="FFFFFF"/>
                </a:solidFill>
                <a:latin typeface="Noto Sans Bold"/>
              </a:rPr>
              <a:t> </a:t>
            </a:r>
            <a:r>
              <a:rPr lang="en-US" sz="9000" dirty="0" err="1">
                <a:solidFill>
                  <a:srgbClr val="FFFFFF"/>
                </a:solidFill>
                <a:latin typeface="Noto Sans Bold"/>
              </a:rPr>
              <a:t>dụ</a:t>
            </a:r>
            <a:r>
              <a:rPr lang="en-US" sz="9000" dirty="0">
                <a:solidFill>
                  <a:srgbClr val="FFFFFF"/>
                </a:solidFill>
                <a:latin typeface="Noto Sans Bold"/>
              </a:rPr>
              <a:t> </a:t>
            </a:r>
            <a:r>
              <a:rPr lang="en-US" sz="9000" dirty="0" err="1">
                <a:solidFill>
                  <a:srgbClr val="FFFFFF"/>
                </a:solidFill>
                <a:latin typeface="Noto Sans Bold"/>
              </a:rPr>
              <a:t>mô</a:t>
            </a:r>
            <a:r>
              <a:rPr lang="en-US" sz="9000" dirty="0">
                <a:solidFill>
                  <a:srgbClr val="FFFFFF"/>
                </a:solidFill>
                <a:latin typeface="Noto Sans Bold"/>
              </a:rPr>
              <a:t> </a:t>
            </a:r>
            <a:r>
              <a:rPr lang="en-US" sz="9000" dirty="0" err="1">
                <a:solidFill>
                  <a:srgbClr val="FFFFFF"/>
                </a:solidFill>
                <a:latin typeface="Noto Sans Bold"/>
              </a:rPr>
              <a:t>tả</a:t>
            </a:r>
            <a:r>
              <a:rPr lang="en-US" sz="9000" dirty="0">
                <a:solidFill>
                  <a:srgbClr val="FFFFFF"/>
                </a:solidFill>
                <a:latin typeface="Noto Sans Bold"/>
              </a:rPr>
              <a:t> </a:t>
            </a:r>
            <a:r>
              <a:rPr lang="en-US" sz="9000" dirty="0" err="1">
                <a:solidFill>
                  <a:srgbClr val="FFFFFF"/>
                </a:solidFill>
                <a:latin typeface="Noto Sans Bold"/>
              </a:rPr>
              <a:t>Luật</a:t>
            </a:r>
            <a:r>
              <a:rPr lang="en-US" sz="9000" dirty="0">
                <a:solidFill>
                  <a:srgbClr val="FFFFFF"/>
                </a:solidFill>
                <a:latin typeface="Noto Sans Bold"/>
              </a:rPr>
              <a:t> </a:t>
            </a:r>
            <a:r>
              <a:rPr lang="en-US" sz="9000" dirty="0" err="1">
                <a:solidFill>
                  <a:srgbClr val="FFFFFF"/>
                </a:solidFill>
                <a:latin typeface="Noto Sans Bold"/>
              </a:rPr>
              <a:t>kết</a:t>
            </a:r>
            <a:r>
              <a:rPr lang="en-US" sz="9000" dirty="0">
                <a:solidFill>
                  <a:srgbClr val="FFFFFF"/>
                </a:solidFill>
                <a:latin typeface="Noto Sans Bold"/>
              </a:rPr>
              <a:t> </a:t>
            </a:r>
            <a:r>
              <a:rPr lang="en-US" sz="9000" dirty="0" err="1">
                <a:solidFill>
                  <a:srgbClr val="FFFFFF"/>
                </a:solidFill>
                <a:latin typeface="Noto Sans Bold"/>
              </a:rPr>
              <a:t>hợp</a:t>
            </a:r>
            <a:endParaRPr lang="en-US" sz="9000" dirty="0">
              <a:solidFill>
                <a:srgbClr val="FFFFFF"/>
              </a:solidFill>
              <a:latin typeface="Noto Sans Bold"/>
            </a:endParaRPr>
          </a:p>
          <a:p>
            <a:pPr algn="ctr">
              <a:lnSpc>
                <a:spcPts val="10080"/>
              </a:lnSpc>
            </a:pPr>
            <a:endParaRPr lang="en-US" sz="9000" dirty="0">
              <a:solidFill>
                <a:srgbClr val="FFFFFF"/>
              </a:solidFill>
              <a:latin typeface="Noto Sans Bold"/>
            </a:endParaRPr>
          </a:p>
        </p:txBody>
      </p:sp>
      <p:sp>
        <p:nvSpPr>
          <p:cNvPr id="7" name="TextBox 7"/>
          <p:cNvSpPr txBox="1"/>
          <p:nvPr/>
        </p:nvSpPr>
        <p:spPr>
          <a:xfrm>
            <a:off x="1317510" y="2596508"/>
            <a:ext cx="14987431" cy="6923213"/>
          </a:xfrm>
          <a:prstGeom prst="rect">
            <a:avLst/>
          </a:prstGeom>
        </p:spPr>
        <p:txBody>
          <a:bodyPr lIns="0" tIns="0" rIns="0" bIns="0" rtlCol="0" anchor="t">
            <a:spAutoFit/>
          </a:bodyPr>
          <a:lstStyle/>
          <a:p>
            <a:pPr algn="just">
              <a:lnSpc>
                <a:spcPts val="5068"/>
              </a:lnSpc>
            </a:pPr>
            <a:r>
              <a:rPr lang="en-US" sz="3620">
                <a:solidFill>
                  <a:srgbClr val="FFFFFF"/>
                </a:solidFill>
                <a:latin typeface="Montserrat"/>
              </a:rPr>
              <a:t>Ví dụ, với quy tắc {chees,onion}={pizza} được tìm thấy trong việc bán hàng siêu thị sẽ chỉ ra rằng nếu khách hàng mua pho mát và hành cùng nhau đồng nghĩa rằng khách này có thể sẽ làm pizza từ chúng và sẽ thường mua cococola uống kèm. </a:t>
            </a:r>
          </a:p>
          <a:p>
            <a:pPr algn="just">
              <a:lnSpc>
                <a:spcPts val="5068"/>
              </a:lnSpc>
            </a:pPr>
            <a:r>
              <a:rPr lang="en-US" sz="3620">
                <a:solidFill>
                  <a:srgbClr val="FFFFFF"/>
                </a:solidFill>
                <a:latin typeface="Montserrat"/>
              </a:rPr>
              <a:t>Thông tin này có thể được sử dụng làm cơ sở cho quyết định trong các hoạt động thị trường, ví dụ như tạo combo sản phẩm hoặc giảm giá. </a:t>
            </a:r>
          </a:p>
          <a:p>
            <a:pPr algn="just">
              <a:lnSpc>
                <a:spcPts val="5068"/>
              </a:lnSpc>
            </a:pPr>
            <a:r>
              <a:rPr lang="en-US" sz="3620">
                <a:solidFill>
                  <a:srgbClr val="FFFFFF"/>
                </a:solidFill>
                <a:latin typeface="Montserrat"/>
              </a:rPr>
              <a:t>Quy tắc kết hợp không chỉ hỗ trợ cho việc phân tích giỏ thị trường mà nó còn đóng một vai trò quan trọng phát hiện xâm nhập, tin sinh học và khai thác web.</a:t>
            </a:r>
          </a:p>
          <a:p>
            <a:pPr algn="just">
              <a:lnSpc>
                <a:spcPts val="4542"/>
              </a:lnSpc>
            </a:pPr>
            <a:endParaRPr lang="en-US" sz="3620">
              <a:solidFill>
                <a:srgbClr val="FFFFFF"/>
              </a:solidFill>
              <a:latin typeface="Montserrat"/>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6724066" y="-3249112"/>
            <a:ext cx="11805542" cy="11805542"/>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203420" y="117746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05205" y="4667812"/>
            <a:ext cx="8893252" cy="8315191"/>
          </a:xfrm>
          <a:custGeom>
            <a:avLst/>
            <a:gdLst/>
            <a:ahLst/>
            <a:cxnLst/>
            <a:rect l="l" t="t" r="r" b="b"/>
            <a:pathLst>
              <a:path w="8893252" h="8315191">
                <a:moveTo>
                  <a:pt x="0" y="0"/>
                </a:moveTo>
                <a:lnTo>
                  <a:pt x="8893252" y="0"/>
                </a:lnTo>
                <a:lnTo>
                  <a:pt x="8893252" y="8315190"/>
                </a:lnTo>
                <a:lnTo>
                  <a:pt x="0" y="8315190"/>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sp>
      <p:sp>
        <p:nvSpPr>
          <p:cNvPr id="5" name="Freeform 5"/>
          <p:cNvSpPr/>
          <p:nvPr/>
        </p:nvSpPr>
        <p:spPr>
          <a:xfrm rot="1365435">
            <a:off x="-3790155" y="-730855"/>
            <a:ext cx="6282382" cy="6378053"/>
          </a:xfrm>
          <a:custGeom>
            <a:avLst/>
            <a:gdLst/>
            <a:ahLst/>
            <a:cxnLst/>
            <a:rect l="l" t="t" r="r" b="b"/>
            <a:pathLst>
              <a:path w="6282382" h="6378053">
                <a:moveTo>
                  <a:pt x="0" y="0"/>
                </a:moveTo>
                <a:lnTo>
                  <a:pt x="6282382" y="0"/>
                </a:lnTo>
                <a:lnTo>
                  <a:pt x="6282382" y="6378053"/>
                </a:lnTo>
                <a:lnTo>
                  <a:pt x="0" y="6378053"/>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sp>
      <p:sp>
        <p:nvSpPr>
          <p:cNvPr id="6" name="TextBox 6"/>
          <p:cNvSpPr txBox="1"/>
          <p:nvPr/>
        </p:nvSpPr>
        <p:spPr>
          <a:xfrm>
            <a:off x="3962400" y="358310"/>
            <a:ext cx="12227249" cy="2731517"/>
          </a:xfrm>
          <a:prstGeom prst="rect">
            <a:avLst/>
          </a:prstGeom>
        </p:spPr>
        <p:txBody>
          <a:bodyPr wrap="square" lIns="0" tIns="0" rIns="0" bIns="0" rtlCol="0" anchor="t">
            <a:spAutoFit/>
          </a:bodyPr>
          <a:lstStyle/>
          <a:p>
            <a:pPr algn="ctr">
              <a:lnSpc>
                <a:spcPts val="11900"/>
              </a:lnSpc>
            </a:pPr>
            <a:r>
              <a:rPr lang="en-US" sz="8500" dirty="0">
                <a:solidFill>
                  <a:srgbClr val="FFFFFF"/>
                </a:solidFill>
                <a:latin typeface="Noto Sans Bold"/>
              </a:rPr>
              <a:t> </a:t>
            </a:r>
            <a:r>
              <a:rPr lang="en-US" sz="8500" dirty="0" err="1">
                <a:solidFill>
                  <a:srgbClr val="FFFFFF"/>
                </a:solidFill>
                <a:latin typeface="Noto Sans Bold"/>
              </a:rPr>
              <a:t>Độ</a:t>
            </a:r>
            <a:r>
              <a:rPr lang="en-US" sz="8500" dirty="0">
                <a:solidFill>
                  <a:srgbClr val="FFFFFF"/>
                </a:solidFill>
                <a:latin typeface="Noto Sans Bold"/>
              </a:rPr>
              <a:t> </a:t>
            </a:r>
            <a:r>
              <a:rPr lang="en-US" sz="8500" dirty="0" err="1">
                <a:solidFill>
                  <a:srgbClr val="FFFFFF"/>
                </a:solidFill>
                <a:latin typeface="Noto Sans Bold"/>
              </a:rPr>
              <a:t>hỗ</a:t>
            </a:r>
            <a:r>
              <a:rPr lang="en-US" sz="8500" dirty="0">
                <a:solidFill>
                  <a:srgbClr val="FFFFFF"/>
                </a:solidFill>
                <a:latin typeface="Noto Sans Bold"/>
              </a:rPr>
              <a:t> </a:t>
            </a:r>
            <a:r>
              <a:rPr lang="en-US" sz="8500" dirty="0" err="1">
                <a:solidFill>
                  <a:srgbClr val="FFFFFF"/>
                </a:solidFill>
                <a:latin typeface="Noto Sans Bold"/>
              </a:rPr>
              <a:t>trợ</a:t>
            </a:r>
            <a:r>
              <a:rPr lang="en-US" sz="8500" dirty="0">
                <a:solidFill>
                  <a:srgbClr val="FFFFFF"/>
                </a:solidFill>
                <a:latin typeface="Noto Sans Bold"/>
              </a:rPr>
              <a:t> (Support)</a:t>
            </a:r>
          </a:p>
          <a:p>
            <a:pPr algn="ctr">
              <a:lnSpc>
                <a:spcPts val="9380"/>
              </a:lnSpc>
            </a:pPr>
            <a:endParaRPr lang="en-US" sz="8500" dirty="0">
              <a:solidFill>
                <a:srgbClr val="FFFFFF"/>
              </a:solidFill>
              <a:latin typeface="Noto Sans Bold"/>
            </a:endParaRPr>
          </a:p>
        </p:txBody>
      </p:sp>
      <p:sp>
        <p:nvSpPr>
          <p:cNvPr id="7" name="TextBox 7"/>
          <p:cNvSpPr txBox="1"/>
          <p:nvPr/>
        </p:nvSpPr>
        <p:spPr>
          <a:xfrm>
            <a:off x="695463" y="1699036"/>
            <a:ext cx="17220454" cy="9943240"/>
          </a:xfrm>
          <a:prstGeom prst="rect">
            <a:avLst/>
          </a:prstGeom>
        </p:spPr>
        <p:txBody>
          <a:bodyPr lIns="0" tIns="0" rIns="0" bIns="0" rtlCol="0" anchor="t">
            <a:spAutoFit/>
          </a:bodyPr>
          <a:lstStyle/>
          <a:p>
            <a:pPr algn="just">
              <a:lnSpc>
                <a:spcPts val="7241"/>
              </a:lnSpc>
            </a:pPr>
            <a:r>
              <a:rPr lang="en-US" sz="5172" dirty="0" err="1">
                <a:solidFill>
                  <a:srgbClr val="FFFFFF"/>
                </a:solidFill>
                <a:latin typeface="Montserrat Bold"/>
              </a:rPr>
              <a:t>Định</a:t>
            </a:r>
            <a:r>
              <a:rPr lang="en-US" sz="5172" dirty="0">
                <a:solidFill>
                  <a:srgbClr val="FFFFFF"/>
                </a:solidFill>
                <a:latin typeface="Montserrat Bold"/>
              </a:rPr>
              <a:t> </a:t>
            </a:r>
            <a:r>
              <a:rPr lang="en-US" sz="5172" dirty="0" err="1">
                <a:solidFill>
                  <a:srgbClr val="FFFFFF"/>
                </a:solidFill>
                <a:latin typeface="Montserrat Bold"/>
              </a:rPr>
              <a:t>nghĩa</a:t>
            </a:r>
            <a:r>
              <a:rPr lang="en-US" sz="5172" dirty="0">
                <a:solidFill>
                  <a:srgbClr val="FFFFFF"/>
                </a:solidFill>
                <a:latin typeface="Montserrat Bold"/>
              </a:rPr>
              <a:t>:</a:t>
            </a:r>
          </a:p>
          <a:p>
            <a:pPr algn="just">
              <a:lnSpc>
                <a:spcPts val="5076"/>
              </a:lnSpc>
            </a:pPr>
            <a:r>
              <a:rPr lang="en-US" sz="3626" dirty="0" err="1">
                <a:solidFill>
                  <a:srgbClr val="FFFFFF"/>
                </a:solidFill>
                <a:latin typeface="Montserrat"/>
              </a:rPr>
              <a:t>Chỉ</a:t>
            </a:r>
            <a:r>
              <a:rPr lang="en-US" sz="3626" dirty="0">
                <a:solidFill>
                  <a:srgbClr val="FFFFFF"/>
                </a:solidFill>
                <a:latin typeface="Montserrat"/>
              </a:rPr>
              <a:t> </a:t>
            </a:r>
            <a:r>
              <a:rPr lang="en-US" sz="3626" dirty="0" err="1">
                <a:solidFill>
                  <a:srgbClr val="FFFFFF"/>
                </a:solidFill>
                <a:latin typeface="Montserrat"/>
              </a:rPr>
              <a:t>số</a:t>
            </a:r>
            <a:r>
              <a:rPr lang="en-US" sz="3626" dirty="0">
                <a:solidFill>
                  <a:srgbClr val="FFFFFF"/>
                </a:solidFill>
                <a:latin typeface="Montserrat"/>
              </a:rPr>
              <a:t> support </a:t>
            </a:r>
            <a:r>
              <a:rPr lang="en-US" sz="3626" dirty="0" err="1">
                <a:solidFill>
                  <a:srgbClr val="FFFFFF"/>
                </a:solidFill>
                <a:latin typeface="Montserrat"/>
              </a:rPr>
              <a:t>thể</a:t>
            </a:r>
            <a:r>
              <a:rPr lang="en-US" sz="3626" dirty="0">
                <a:solidFill>
                  <a:srgbClr val="FFFFFF"/>
                </a:solidFill>
                <a:latin typeface="Montserrat"/>
              </a:rPr>
              <a:t> </a:t>
            </a:r>
            <a:r>
              <a:rPr lang="en-US" sz="3626" dirty="0" err="1">
                <a:solidFill>
                  <a:srgbClr val="FFFFFF"/>
                </a:solidFill>
                <a:latin typeface="Montserrat"/>
              </a:rPr>
              <a:t>hiện</a:t>
            </a:r>
            <a:r>
              <a:rPr lang="en-US" sz="3626" dirty="0">
                <a:solidFill>
                  <a:srgbClr val="FFFFFF"/>
                </a:solidFill>
                <a:latin typeface="Montserrat"/>
              </a:rPr>
              <a:t> </a:t>
            </a:r>
            <a:r>
              <a:rPr lang="en-US" sz="3626" dirty="0" err="1">
                <a:solidFill>
                  <a:srgbClr val="FFFFFF"/>
                </a:solidFill>
                <a:latin typeface="Montserrat"/>
              </a:rPr>
              <a:t>tần</a:t>
            </a:r>
            <a:r>
              <a:rPr lang="en-US" sz="3626" dirty="0">
                <a:solidFill>
                  <a:srgbClr val="FFFFFF"/>
                </a:solidFill>
                <a:latin typeface="Montserrat"/>
              </a:rPr>
              <a:t> </a:t>
            </a:r>
            <a:r>
              <a:rPr lang="en-US" sz="3626" dirty="0" err="1">
                <a:solidFill>
                  <a:srgbClr val="FFFFFF"/>
                </a:solidFill>
                <a:latin typeface="Montserrat"/>
              </a:rPr>
              <a:t>suất</a:t>
            </a:r>
            <a:r>
              <a:rPr lang="en-US" sz="3626" dirty="0">
                <a:solidFill>
                  <a:srgbClr val="FFFFFF"/>
                </a:solidFill>
                <a:latin typeface="Montserrat"/>
              </a:rPr>
              <a:t> </a:t>
            </a:r>
            <a:r>
              <a:rPr lang="en-US" sz="3626" dirty="0" err="1">
                <a:solidFill>
                  <a:srgbClr val="FFFFFF"/>
                </a:solidFill>
                <a:latin typeface="Montserrat"/>
              </a:rPr>
              <a:t>xuất</a:t>
            </a:r>
            <a:r>
              <a:rPr lang="en-US" sz="3626" dirty="0">
                <a:solidFill>
                  <a:srgbClr val="FFFFFF"/>
                </a:solidFill>
                <a:latin typeface="Montserrat"/>
              </a:rPr>
              <a:t> </a:t>
            </a:r>
            <a:r>
              <a:rPr lang="en-US" sz="3626" dirty="0" err="1">
                <a:solidFill>
                  <a:srgbClr val="FFFFFF"/>
                </a:solidFill>
                <a:latin typeface="Montserrat"/>
              </a:rPr>
              <a:t>hiện</a:t>
            </a:r>
            <a:r>
              <a:rPr lang="en-US" sz="3626" dirty="0">
                <a:solidFill>
                  <a:srgbClr val="FFFFFF"/>
                </a:solidFill>
                <a:latin typeface="Montserrat"/>
              </a:rPr>
              <a:t> </a:t>
            </a:r>
            <a:r>
              <a:rPr lang="en-US" sz="3626" dirty="0" err="1">
                <a:solidFill>
                  <a:srgbClr val="FFFFFF"/>
                </a:solidFill>
                <a:latin typeface="Montserrat"/>
              </a:rPr>
              <a:t>của</a:t>
            </a:r>
            <a:r>
              <a:rPr lang="en-US" sz="3626" dirty="0">
                <a:solidFill>
                  <a:srgbClr val="FFFFFF"/>
                </a:solidFill>
                <a:latin typeface="Montserrat"/>
              </a:rPr>
              <a:t> </a:t>
            </a:r>
            <a:r>
              <a:rPr lang="en-US" sz="3626" dirty="0" err="1">
                <a:solidFill>
                  <a:srgbClr val="FFFFFF"/>
                </a:solidFill>
                <a:latin typeface="Montserrat"/>
              </a:rPr>
              <a:t>một</a:t>
            </a:r>
            <a:r>
              <a:rPr lang="en-US" sz="3626" dirty="0">
                <a:solidFill>
                  <a:srgbClr val="FFFFFF"/>
                </a:solidFill>
                <a:latin typeface="Montserrat"/>
              </a:rPr>
              <a:t> </a:t>
            </a:r>
            <a:r>
              <a:rPr lang="en-US" sz="3626" dirty="0" err="1">
                <a:solidFill>
                  <a:srgbClr val="FFFFFF"/>
                </a:solidFill>
                <a:latin typeface="Montserrat"/>
              </a:rPr>
              <a:t>sản</a:t>
            </a:r>
            <a:r>
              <a:rPr lang="en-US" sz="3626" dirty="0">
                <a:solidFill>
                  <a:srgbClr val="FFFFFF"/>
                </a:solidFill>
                <a:latin typeface="Montserrat"/>
              </a:rPr>
              <a:t> </a:t>
            </a:r>
            <a:r>
              <a:rPr lang="en-US" sz="3626" dirty="0" err="1">
                <a:solidFill>
                  <a:srgbClr val="FFFFFF"/>
                </a:solidFill>
                <a:latin typeface="Montserrat"/>
              </a:rPr>
              <a:t>phẩm</a:t>
            </a:r>
            <a:r>
              <a:rPr lang="en-US" sz="3626" dirty="0">
                <a:solidFill>
                  <a:srgbClr val="FFFFFF"/>
                </a:solidFill>
                <a:latin typeface="Montserrat"/>
              </a:rPr>
              <a:t> X </a:t>
            </a:r>
            <a:r>
              <a:rPr lang="en-US" sz="3626" dirty="0" err="1">
                <a:solidFill>
                  <a:srgbClr val="FFFFFF"/>
                </a:solidFill>
                <a:latin typeface="Montserrat"/>
              </a:rPr>
              <a:t>hoặc</a:t>
            </a:r>
            <a:r>
              <a:rPr lang="en-US" sz="3626" dirty="0">
                <a:solidFill>
                  <a:srgbClr val="FFFFFF"/>
                </a:solidFill>
                <a:latin typeface="Montserrat"/>
              </a:rPr>
              <a:t> </a:t>
            </a:r>
            <a:r>
              <a:rPr lang="en-US" sz="3626" dirty="0" err="1">
                <a:solidFill>
                  <a:srgbClr val="FFFFFF"/>
                </a:solidFill>
                <a:latin typeface="Montserrat"/>
              </a:rPr>
              <a:t>nhóm</a:t>
            </a:r>
            <a:r>
              <a:rPr lang="en-US" sz="3626" dirty="0">
                <a:solidFill>
                  <a:srgbClr val="FFFFFF"/>
                </a:solidFill>
                <a:latin typeface="Montserrat"/>
              </a:rPr>
              <a:t> </a:t>
            </a:r>
            <a:r>
              <a:rPr lang="en-US" sz="3626" dirty="0" err="1">
                <a:solidFill>
                  <a:srgbClr val="FFFFFF"/>
                </a:solidFill>
                <a:latin typeface="Montserrat"/>
              </a:rPr>
              <a:t>sản</a:t>
            </a:r>
            <a:r>
              <a:rPr lang="en-US" sz="3626" dirty="0">
                <a:solidFill>
                  <a:srgbClr val="FFFFFF"/>
                </a:solidFill>
                <a:latin typeface="Montserrat"/>
              </a:rPr>
              <a:t> </a:t>
            </a:r>
            <a:r>
              <a:rPr lang="en-US" sz="3626" dirty="0" err="1">
                <a:solidFill>
                  <a:srgbClr val="FFFFFF"/>
                </a:solidFill>
                <a:latin typeface="Montserrat"/>
              </a:rPr>
              <a:t>phẩm</a:t>
            </a:r>
            <a:r>
              <a:rPr lang="en-US" sz="3626" dirty="0">
                <a:solidFill>
                  <a:srgbClr val="FFFFFF"/>
                </a:solidFill>
                <a:latin typeface="Montserrat"/>
              </a:rPr>
              <a:t> X </a:t>
            </a:r>
            <a:r>
              <a:rPr lang="en-US" sz="3626" dirty="0" err="1">
                <a:solidFill>
                  <a:srgbClr val="FFFFFF"/>
                </a:solidFill>
                <a:latin typeface="Montserrat"/>
              </a:rPr>
              <a:t>và</a:t>
            </a:r>
            <a:r>
              <a:rPr lang="en-US" sz="3626" dirty="0">
                <a:solidFill>
                  <a:srgbClr val="FFFFFF"/>
                </a:solidFill>
                <a:latin typeface="Montserrat"/>
              </a:rPr>
              <a:t> Y </a:t>
            </a:r>
            <a:r>
              <a:rPr lang="en-US" sz="3626" dirty="0" err="1">
                <a:solidFill>
                  <a:srgbClr val="FFFFFF"/>
                </a:solidFill>
                <a:latin typeface="Montserrat"/>
              </a:rPr>
              <a:t>trong</a:t>
            </a:r>
            <a:r>
              <a:rPr lang="en-US" sz="3626" dirty="0">
                <a:solidFill>
                  <a:srgbClr val="FFFFFF"/>
                </a:solidFill>
                <a:latin typeface="Montserrat"/>
              </a:rPr>
              <a:t> </a:t>
            </a:r>
            <a:r>
              <a:rPr lang="en-US" sz="3626" dirty="0" err="1">
                <a:solidFill>
                  <a:srgbClr val="FFFFFF"/>
                </a:solidFill>
                <a:latin typeface="Montserrat"/>
              </a:rPr>
              <a:t>tổng</a:t>
            </a:r>
            <a:r>
              <a:rPr lang="en-US" sz="3626" dirty="0">
                <a:solidFill>
                  <a:srgbClr val="FFFFFF"/>
                </a:solidFill>
                <a:latin typeface="Montserrat"/>
              </a:rPr>
              <a:t> </a:t>
            </a:r>
            <a:r>
              <a:rPr lang="en-US" sz="3626" dirty="0" err="1">
                <a:solidFill>
                  <a:srgbClr val="FFFFFF"/>
                </a:solidFill>
                <a:latin typeface="Montserrat"/>
              </a:rPr>
              <a:t>số</a:t>
            </a:r>
            <a:r>
              <a:rPr lang="en-US" sz="3626" dirty="0">
                <a:solidFill>
                  <a:srgbClr val="FFFFFF"/>
                </a:solidFill>
                <a:latin typeface="Montserrat"/>
              </a:rPr>
              <a:t> </a:t>
            </a:r>
            <a:r>
              <a:rPr lang="en-US" sz="3626" dirty="0" err="1">
                <a:solidFill>
                  <a:srgbClr val="FFFFFF"/>
                </a:solidFill>
                <a:latin typeface="Montserrat"/>
              </a:rPr>
              <a:t>các</a:t>
            </a:r>
            <a:r>
              <a:rPr lang="en-US" sz="3626" dirty="0">
                <a:solidFill>
                  <a:srgbClr val="FFFFFF"/>
                </a:solidFill>
                <a:latin typeface="Montserrat"/>
              </a:rPr>
              <a:t> </a:t>
            </a:r>
            <a:r>
              <a:rPr lang="en-US" sz="3626" dirty="0" err="1">
                <a:solidFill>
                  <a:srgbClr val="FFFFFF"/>
                </a:solidFill>
                <a:latin typeface="Montserrat"/>
              </a:rPr>
              <a:t>giỏ</a:t>
            </a:r>
            <a:r>
              <a:rPr lang="en-US" sz="3626" dirty="0">
                <a:solidFill>
                  <a:srgbClr val="FFFFFF"/>
                </a:solidFill>
                <a:latin typeface="Montserrat"/>
              </a:rPr>
              <a:t> </a:t>
            </a:r>
            <a:r>
              <a:rPr lang="en-US" sz="3626" dirty="0" err="1">
                <a:solidFill>
                  <a:srgbClr val="FFFFFF"/>
                </a:solidFill>
                <a:latin typeface="Montserrat"/>
              </a:rPr>
              <a:t>hàng</a:t>
            </a:r>
            <a:r>
              <a:rPr lang="en-US" sz="3626" dirty="0">
                <a:solidFill>
                  <a:srgbClr val="FFFFFF"/>
                </a:solidFill>
                <a:latin typeface="Montserrat"/>
              </a:rPr>
              <a:t>, </a:t>
            </a:r>
            <a:r>
              <a:rPr lang="en-US" sz="3626" dirty="0" err="1">
                <a:solidFill>
                  <a:srgbClr val="FFFFFF"/>
                </a:solidFill>
                <a:latin typeface="Montserrat"/>
              </a:rPr>
              <a:t>được</a:t>
            </a:r>
            <a:r>
              <a:rPr lang="en-US" sz="3626" dirty="0">
                <a:solidFill>
                  <a:srgbClr val="FFFFFF"/>
                </a:solidFill>
                <a:latin typeface="Montserrat"/>
              </a:rPr>
              <a:t> </a:t>
            </a:r>
            <a:r>
              <a:rPr lang="en-US" sz="3626" dirty="0" err="1">
                <a:solidFill>
                  <a:srgbClr val="FFFFFF"/>
                </a:solidFill>
                <a:latin typeface="Montserrat"/>
              </a:rPr>
              <a:t>tính</a:t>
            </a:r>
            <a:r>
              <a:rPr lang="en-US" sz="3626" dirty="0">
                <a:solidFill>
                  <a:srgbClr val="FFFFFF"/>
                </a:solidFill>
                <a:latin typeface="Montserrat"/>
              </a:rPr>
              <a:t> </a:t>
            </a:r>
            <a:r>
              <a:rPr lang="en-US" sz="3626" dirty="0" err="1">
                <a:solidFill>
                  <a:srgbClr val="FFFFFF"/>
                </a:solidFill>
                <a:latin typeface="Montserrat"/>
              </a:rPr>
              <a:t>như</a:t>
            </a:r>
            <a:r>
              <a:rPr lang="en-US" sz="3626" dirty="0">
                <a:solidFill>
                  <a:srgbClr val="FFFFFF"/>
                </a:solidFill>
                <a:latin typeface="Montserrat"/>
              </a:rPr>
              <a:t> </a:t>
            </a:r>
            <a:r>
              <a:rPr lang="en-US" sz="3626" dirty="0" err="1">
                <a:solidFill>
                  <a:srgbClr val="FFFFFF"/>
                </a:solidFill>
                <a:latin typeface="Montserrat"/>
              </a:rPr>
              <a:t>sau:Conviction</a:t>
            </a:r>
            <a:r>
              <a:rPr lang="en-US" sz="3626" dirty="0">
                <a:solidFill>
                  <a:srgbClr val="FFFFFF"/>
                </a:solidFill>
                <a:latin typeface="Montserrat"/>
              </a:rPr>
              <a:t> </a:t>
            </a:r>
            <a:r>
              <a:rPr lang="en-US" sz="3626" dirty="0" err="1">
                <a:solidFill>
                  <a:srgbClr val="FFFFFF"/>
                </a:solidFill>
                <a:latin typeface="Montserrat"/>
              </a:rPr>
              <a:t>thực</a:t>
            </a:r>
            <a:r>
              <a:rPr lang="en-US" sz="3626" dirty="0">
                <a:solidFill>
                  <a:srgbClr val="FFFFFF"/>
                </a:solidFill>
                <a:latin typeface="Montserrat"/>
              </a:rPr>
              <a:t> </a:t>
            </a:r>
            <a:r>
              <a:rPr lang="en-US" sz="3626" dirty="0" err="1">
                <a:solidFill>
                  <a:srgbClr val="FFFFFF"/>
                </a:solidFill>
                <a:latin typeface="Montserrat"/>
              </a:rPr>
              <a:t>chất</a:t>
            </a:r>
            <a:r>
              <a:rPr lang="en-US" sz="3626" dirty="0">
                <a:solidFill>
                  <a:srgbClr val="FFFFFF"/>
                </a:solidFill>
                <a:latin typeface="Montserrat"/>
              </a:rPr>
              <a:t> </a:t>
            </a:r>
            <a:r>
              <a:rPr lang="en-US" sz="3626" dirty="0" err="1">
                <a:solidFill>
                  <a:srgbClr val="FFFFFF"/>
                </a:solidFill>
                <a:latin typeface="Montserrat"/>
              </a:rPr>
              <a:t>đánh</a:t>
            </a:r>
            <a:r>
              <a:rPr lang="en-US" sz="3626" dirty="0">
                <a:solidFill>
                  <a:srgbClr val="FFFFFF"/>
                </a:solidFill>
                <a:latin typeface="Montserrat"/>
              </a:rPr>
              <a:t> </a:t>
            </a:r>
            <a:r>
              <a:rPr lang="en-US" sz="3626" dirty="0" err="1">
                <a:solidFill>
                  <a:srgbClr val="FFFFFF"/>
                </a:solidFill>
                <a:latin typeface="Montserrat"/>
              </a:rPr>
              <a:t>giá</a:t>
            </a:r>
            <a:r>
              <a:rPr lang="en-US" sz="3626" dirty="0">
                <a:solidFill>
                  <a:srgbClr val="FFFFFF"/>
                </a:solidFill>
                <a:latin typeface="Montserrat"/>
              </a:rPr>
              <a:t> </a:t>
            </a:r>
            <a:r>
              <a:rPr lang="en-US" sz="3626" dirty="0" err="1">
                <a:solidFill>
                  <a:srgbClr val="FFFFFF"/>
                </a:solidFill>
                <a:latin typeface="Montserrat"/>
              </a:rPr>
              <a:t>luật</a:t>
            </a:r>
            <a:r>
              <a:rPr lang="en-US" sz="3626" dirty="0">
                <a:solidFill>
                  <a:srgbClr val="FFFFFF"/>
                </a:solidFill>
                <a:latin typeface="Montserrat"/>
              </a:rPr>
              <a:t> </a:t>
            </a:r>
            <a:r>
              <a:rPr lang="en-US" sz="3626" dirty="0" err="1">
                <a:solidFill>
                  <a:srgbClr val="FFFFFF"/>
                </a:solidFill>
                <a:latin typeface="Montserrat"/>
              </a:rPr>
              <a:t>kết</a:t>
            </a:r>
            <a:r>
              <a:rPr lang="en-US" sz="3626" dirty="0">
                <a:solidFill>
                  <a:srgbClr val="FFFFFF"/>
                </a:solidFill>
                <a:latin typeface="Montserrat"/>
              </a:rPr>
              <a:t> </a:t>
            </a:r>
            <a:r>
              <a:rPr lang="en-US" sz="3626" dirty="0" err="1">
                <a:solidFill>
                  <a:srgbClr val="FFFFFF"/>
                </a:solidFill>
                <a:latin typeface="Montserrat"/>
              </a:rPr>
              <a:t>hợp</a:t>
            </a:r>
            <a:r>
              <a:rPr lang="en-US" sz="3626" dirty="0">
                <a:solidFill>
                  <a:srgbClr val="FFFFFF"/>
                </a:solidFill>
                <a:latin typeface="Montserrat"/>
              </a:rPr>
              <a:t> </a:t>
            </a:r>
            <a:r>
              <a:rPr lang="en-US" sz="3626" dirty="0" err="1">
                <a:solidFill>
                  <a:srgbClr val="FFFFFF"/>
                </a:solidFill>
                <a:latin typeface="Montserrat"/>
              </a:rPr>
              <a:t>theo</a:t>
            </a:r>
            <a:r>
              <a:rPr lang="en-US" sz="3626" dirty="0">
                <a:solidFill>
                  <a:srgbClr val="FFFFFF"/>
                </a:solidFill>
                <a:latin typeface="Montserrat"/>
              </a:rPr>
              <a:t> </a:t>
            </a:r>
            <a:r>
              <a:rPr lang="en-US" sz="3626" dirty="0" err="1">
                <a:solidFill>
                  <a:srgbClr val="FFFFFF"/>
                </a:solidFill>
                <a:latin typeface="Montserrat"/>
              </a:rPr>
              <a:t>hướng</a:t>
            </a:r>
            <a:r>
              <a:rPr lang="en-US" sz="3626" dirty="0">
                <a:solidFill>
                  <a:srgbClr val="FFFFFF"/>
                </a:solidFill>
                <a:latin typeface="Montserrat"/>
              </a:rPr>
              <a:t> </a:t>
            </a:r>
            <a:r>
              <a:rPr lang="en-US" sz="3626" dirty="0" err="1">
                <a:solidFill>
                  <a:srgbClr val="FFFFFF"/>
                </a:solidFill>
                <a:latin typeface="Montserrat"/>
              </a:rPr>
              <a:t>ngược</a:t>
            </a:r>
            <a:r>
              <a:rPr lang="en-US" sz="3626" dirty="0">
                <a:solidFill>
                  <a:srgbClr val="FFFFFF"/>
                </a:solidFill>
                <a:latin typeface="Montserrat"/>
              </a:rPr>
              <a:t> </a:t>
            </a:r>
            <a:r>
              <a:rPr lang="en-US" sz="3626" dirty="0" err="1">
                <a:solidFill>
                  <a:srgbClr val="FFFFFF"/>
                </a:solidFill>
                <a:latin typeface="Montserrat"/>
              </a:rPr>
              <a:t>lại</a:t>
            </a:r>
            <a:r>
              <a:rPr lang="en-US" sz="3626" dirty="0">
                <a:solidFill>
                  <a:srgbClr val="FFFFFF"/>
                </a:solidFill>
                <a:latin typeface="Montserrat"/>
              </a:rPr>
              <a:t> </a:t>
            </a:r>
            <a:r>
              <a:rPr lang="en-US" sz="3626" dirty="0" err="1">
                <a:solidFill>
                  <a:srgbClr val="FFFFFF"/>
                </a:solidFill>
                <a:latin typeface="Montserrat"/>
              </a:rPr>
              <a:t>với</a:t>
            </a:r>
            <a:r>
              <a:rPr lang="en-US" sz="3626" dirty="0">
                <a:solidFill>
                  <a:srgbClr val="FFFFFF"/>
                </a:solidFill>
                <a:latin typeface="Montserrat"/>
              </a:rPr>
              <a:t> </a:t>
            </a:r>
            <a:r>
              <a:rPr lang="en-US" sz="3626" dirty="0" err="1">
                <a:solidFill>
                  <a:srgbClr val="FFFFFF"/>
                </a:solidFill>
                <a:latin typeface="Montserrat"/>
              </a:rPr>
              <a:t>chỉ</a:t>
            </a:r>
            <a:r>
              <a:rPr lang="en-US" sz="3626" dirty="0">
                <a:solidFill>
                  <a:srgbClr val="FFFFFF"/>
                </a:solidFill>
                <a:latin typeface="Montserrat"/>
              </a:rPr>
              <a:t> </a:t>
            </a:r>
            <a:r>
              <a:rPr lang="en-US" sz="3626" dirty="0" err="1">
                <a:solidFill>
                  <a:srgbClr val="FFFFFF"/>
                </a:solidFill>
                <a:latin typeface="Montserrat"/>
              </a:rPr>
              <a:t>số</a:t>
            </a:r>
            <a:r>
              <a:rPr lang="en-US" sz="3626" dirty="0">
                <a:solidFill>
                  <a:srgbClr val="FFFFFF"/>
                </a:solidFill>
                <a:latin typeface="Montserrat"/>
              </a:rPr>
              <a:t> Lift.</a:t>
            </a:r>
          </a:p>
          <a:p>
            <a:pPr algn="just">
              <a:lnSpc>
                <a:spcPts val="6531"/>
              </a:lnSpc>
            </a:pPr>
            <a:endParaRPr lang="en-US" sz="3626" dirty="0">
              <a:solidFill>
                <a:srgbClr val="FFFFFF"/>
              </a:solidFill>
              <a:latin typeface="Montserrat"/>
            </a:endParaRPr>
          </a:p>
          <a:p>
            <a:pPr algn="just">
              <a:lnSpc>
                <a:spcPts val="6531"/>
              </a:lnSpc>
            </a:pPr>
            <a:endParaRPr lang="en-US" sz="3626" dirty="0">
              <a:solidFill>
                <a:srgbClr val="FFFFFF"/>
              </a:solidFill>
              <a:latin typeface="Montserrat"/>
            </a:endParaRPr>
          </a:p>
          <a:p>
            <a:pPr algn="just">
              <a:lnSpc>
                <a:spcPts val="5076"/>
              </a:lnSpc>
            </a:pPr>
            <a:endParaRPr lang="en-US" sz="3626" dirty="0">
              <a:solidFill>
                <a:srgbClr val="FFFFFF"/>
              </a:solidFill>
              <a:latin typeface="Montserrat"/>
            </a:endParaRPr>
          </a:p>
          <a:p>
            <a:pPr algn="just">
              <a:lnSpc>
                <a:spcPts val="3970"/>
              </a:lnSpc>
            </a:pPr>
            <a:endParaRPr lang="en-US" sz="3626" dirty="0">
              <a:solidFill>
                <a:srgbClr val="FFFFFF"/>
              </a:solidFill>
              <a:latin typeface="Montserrat"/>
            </a:endParaRPr>
          </a:p>
          <a:p>
            <a:pPr algn="just">
              <a:lnSpc>
                <a:spcPts val="3702"/>
              </a:lnSpc>
            </a:pPr>
            <a:r>
              <a:rPr lang="en-US" sz="2644" dirty="0">
                <a:solidFill>
                  <a:srgbClr val="FFFFFF"/>
                </a:solidFill>
                <a:latin typeface="Montserrat"/>
              </a:rPr>
              <a:t>VD: </a:t>
            </a:r>
            <a:r>
              <a:rPr lang="en-US" sz="2644" dirty="0" err="1">
                <a:solidFill>
                  <a:srgbClr val="FFFFFF"/>
                </a:solidFill>
                <a:latin typeface="Montserrat"/>
              </a:rPr>
              <a:t>Để</a:t>
            </a:r>
            <a:r>
              <a:rPr lang="en-US" sz="2644" dirty="0">
                <a:solidFill>
                  <a:srgbClr val="FFFFFF"/>
                </a:solidFill>
                <a:latin typeface="Montserrat"/>
              </a:rPr>
              <a:t> </a:t>
            </a:r>
            <a:r>
              <a:rPr lang="en-US" sz="2644" dirty="0" err="1">
                <a:solidFill>
                  <a:srgbClr val="FFFFFF"/>
                </a:solidFill>
                <a:latin typeface="Montserrat"/>
              </a:rPr>
              <a:t>tính</a:t>
            </a:r>
            <a:r>
              <a:rPr lang="en-US" sz="2644" dirty="0">
                <a:solidFill>
                  <a:srgbClr val="FFFFFF"/>
                </a:solidFill>
                <a:latin typeface="Montserrat"/>
              </a:rPr>
              <a:t> </a:t>
            </a:r>
            <a:r>
              <a:rPr lang="en-US" sz="2644" dirty="0" err="1">
                <a:solidFill>
                  <a:srgbClr val="FFFFFF"/>
                </a:solidFill>
                <a:latin typeface="Montserrat"/>
              </a:rPr>
              <a:t>tần</a:t>
            </a:r>
            <a:r>
              <a:rPr lang="en-US" sz="2644" dirty="0">
                <a:solidFill>
                  <a:srgbClr val="FFFFFF"/>
                </a:solidFill>
                <a:latin typeface="Montserrat"/>
              </a:rPr>
              <a:t> </a:t>
            </a:r>
            <a:r>
              <a:rPr lang="en-US" sz="2644" dirty="0" err="1">
                <a:solidFill>
                  <a:srgbClr val="FFFFFF"/>
                </a:solidFill>
                <a:latin typeface="Montserrat"/>
              </a:rPr>
              <a:t>suất</a:t>
            </a:r>
            <a:r>
              <a:rPr lang="en-US" sz="2644" dirty="0">
                <a:solidFill>
                  <a:srgbClr val="FFFFFF"/>
                </a:solidFill>
                <a:latin typeface="Montserrat"/>
              </a:rPr>
              <a:t> </a:t>
            </a:r>
            <a:r>
              <a:rPr lang="en-US" sz="2644" dirty="0" err="1">
                <a:solidFill>
                  <a:srgbClr val="FFFFFF"/>
                </a:solidFill>
                <a:latin typeface="Montserrat"/>
              </a:rPr>
              <a:t>xuất</a:t>
            </a:r>
            <a:r>
              <a:rPr lang="en-US" sz="2644" dirty="0">
                <a:solidFill>
                  <a:srgbClr val="FFFFFF"/>
                </a:solidFill>
                <a:latin typeface="Montserrat"/>
              </a:rPr>
              <a:t> </a:t>
            </a:r>
            <a:r>
              <a:rPr lang="en-US" sz="2644" dirty="0" err="1">
                <a:solidFill>
                  <a:srgbClr val="FFFFFF"/>
                </a:solidFill>
                <a:latin typeface="Montserrat"/>
              </a:rPr>
              <a:t>hiện</a:t>
            </a:r>
            <a:r>
              <a:rPr lang="en-US" sz="2644" dirty="0">
                <a:solidFill>
                  <a:srgbClr val="FFFFFF"/>
                </a:solidFill>
                <a:latin typeface="Montserrat"/>
              </a:rPr>
              <a:t> </a:t>
            </a:r>
            <a:r>
              <a:rPr lang="en-US" sz="2644" dirty="0" err="1">
                <a:solidFill>
                  <a:srgbClr val="FFFFFF"/>
                </a:solidFill>
                <a:latin typeface="Montserrat"/>
              </a:rPr>
              <a:t>của</a:t>
            </a:r>
            <a:r>
              <a:rPr lang="en-US" sz="2644" dirty="0">
                <a:solidFill>
                  <a:srgbClr val="FFFFFF"/>
                </a:solidFill>
                <a:latin typeface="Montserrat"/>
              </a:rPr>
              <a:t> </a:t>
            </a:r>
            <a:r>
              <a:rPr lang="en-US" sz="2644" dirty="0" err="1">
                <a:solidFill>
                  <a:srgbClr val="FFFFFF"/>
                </a:solidFill>
                <a:latin typeface="Montserrat"/>
              </a:rPr>
              <a:t>nhóm</a:t>
            </a:r>
            <a:r>
              <a:rPr lang="en-US" sz="2644" dirty="0">
                <a:solidFill>
                  <a:srgbClr val="FFFFFF"/>
                </a:solidFill>
                <a:latin typeface="Montserrat"/>
              </a:rPr>
              <a:t> </a:t>
            </a:r>
            <a:r>
              <a:rPr lang="en-US" sz="2644" dirty="0" err="1">
                <a:solidFill>
                  <a:srgbClr val="FFFFFF"/>
                </a:solidFill>
                <a:latin typeface="Montserrat"/>
              </a:rPr>
              <a:t>sản</a:t>
            </a:r>
            <a:r>
              <a:rPr lang="en-US" sz="2644" dirty="0">
                <a:solidFill>
                  <a:srgbClr val="FFFFFF"/>
                </a:solidFill>
                <a:latin typeface="Montserrat"/>
              </a:rPr>
              <a:t> </a:t>
            </a:r>
            <a:r>
              <a:rPr lang="en-US" sz="2644" dirty="0" err="1">
                <a:solidFill>
                  <a:srgbClr val="FFFFFF"/>
                </a:solidFill>
                <a:latin typeface="Montserrat"/>
              </a:rPr>
              <a:t>phẩm</a:t>
            </a:r>
            <a:r>
              <a:rPr lang="en-US" sz="2644" dirty="0">
                <a:solidFill>
                  <a:srgbClr val="FFFFFF"/>
                </a:solidFill>
                <a:latin typeface="Montserrat"/>
              </a:rPr>
              <a:t> </a:t>
            </a:r>
            <a:r>
              <a:rPr lang="en-US" sz="2644" dirty="0" err="1">
                <a:solidFill>
                  <a:srgbClr val="FFFFFF"/>
                </a:solidFill>
                <a:latin typeface="Montserrat"/>
              </a:rPr>
              <a:t>gồm</a:t>
            </a:r>
            <a:r>
              <a:rPr lang="en-US" sz="2644" dirty="0">
                <a:solidFill>
                  <a:srgbClr val="FFFFFF"/>
                </a:solidFill>
                <a:latin typeface="Montserrat"/>
              </a:rPr>
              <a:t> </a:t>
            </a:r>
            <a:r>
              <a:rPr lang="en-US" sz="2644" dirty="0" err="1">
                <a:solidFill>
                  <a:srgbClr val="FFFFFF"/>
                </a:solidFill>
                <a:latin typeface="Montserrat"/>
              </a:rPr>
              <a:t>gà</a:t>
            </a:r>
            <a:r>
              <a:rPr lang="en-US" sz="2644" dirty="0">
                <a:solidFill>
                  <a:srgbClr val="FFFFFF"/>
                </a:solidFill>
                <a:latin typeface="Montserrat"/>
              </a:rPr>
              <a:t> </a:t>
            </a:r>
            <a:r>
              <a:rPr lang="en-US" sz="2644" dirty="0" err="1">
                <a:solidFill>
                  <a:srgbClr val="FFFFFF"/>
                </a:solidFill>
                <a:latin typeface="Montserrat"/>
              </a:rPr>
              <a:t>rán</a:t>
            </a:r>
            <a:r>
              <a:rPr lang="en-US" sz="2644" dirty="0">
                <a:solidFill>
                  <a:srgbClr val="FFFFFF"/>
                </a:solidFill>
                <a:latin typeface="Montserrat"/>
              </a:rPr>
              <a:t> </a:t>
            </a:r>
            <a:r>
              <a:rPr lang="en-US" sz="2644" dirty="0" err="1">
                <a:solidFill>
                  <a:srgbClr val="FFFFFF"/>
                </a:solidFill>
                <a:latin typeface="Montserrat"/>
              </a:rPr>
              <a:t>và</a:t>
            </a:r>
            <a:r>
              <a:rPr lang="en-US" sz="2644" dirty="0">
                <a:solidFill>
                  <a:srgbClr val="FFFFFF"/>
                </a:solidFill>
                <a:latin typeface="Montserrat"/>
              </a:rPr>
              <a:t> </a:t>
            </a:r>
            <a:r>
              <a:rPr lang="en-US" sz="2644" dirty="0" err="1">
                <a:solidFill>
                  <a:srgbClr val="FFFFFF"/>
                </a:solidFill>
                <a:latin typeface="Montserrat"/>
              </a:rPr>
              <a:t>cocacola</a:t>
            </a:r>
            <a:r>
              <a:rPr lang="en-US" sz="2644" dirty="0">
                <a:solidFill>
                  <a:srgbClr val="FFFFFF"/>
                </a:solidFill>
                <a:latin typeface="Montserrat"/>
              </a:rPr>
              <a:t> </a:t>
            </a:r>
            <a:r>
              <a:rPr lang="en-US" sz="2644" dirty="0" err="1">
                <a:solidFill>
                  <a:srgbClr val="FFFFFF"/>
                </a:solidFill>
                <a:latin typeface="Montserrat"/>
              </a:rPr>
              <a:t>trong</a:t>
            </a:r>
            <a:r>
              <a:rPr lang="en-US" sz="2644" dirty="0">
                <a:solidFill>
                  <a:srgbClr val="FFFFFF"/>
                </a:solidFill>
                <a:latin typeface="Montserrat"/>
              </a:rPr>
              <a:t> </a:t>
            </a:r>
            <a:r>
              <a:rPr lang="en-US" sz="2644" dirty="0" err="1">
                <a:solidFill>
                  <a:srgbClr val="FFFFFF"/>
                </a:solidFill>
                <a:latin typeface="Montserrat"/>
              </a:rPr>
              <a:t>giao</a:t>
            </a:r>
            <a:r>
              <a:rPr lang="en-US" sz="2644" dirty="0">
                <a:solidFill>
                  <a:srgbClr val="FFFFFF"/>
                </a:solidFill>
                <a:latin typeface="Montserrat"/>
              </a:rPr>
              <a:t> </a:t>
            </a:r>
            <a:r>
              <a:rPr lang="en-US" sz="2644" dirty="0" err="1">
                <a:solidFill>
                  <a:srgbClr val="FFFFFF"/>
                </a:solidFill>
                <a:latin typeface="Montserrat"/>
              </a:rPr>
              <a:t>dịch</a:t>
            </a:r>
            <a:r>
              <a:rPr lang="en-US" sz="2644" dirty="0">
                <a:solidFill>
                  <a:srgbClr val="FFFFFF"/>
                </a:solidFill>
                <a:latin typeface="Montserrat"/>
              </a:rPr>
              <a:t> </a:t>
            </a:r>
            <a:r>
              <a:rPr lang="en-US" sz="2644" dirty="0" err="1">
                <a:solidFill>
                  <a:srgbClr val="FFFFFF"/>
                </a:solidFill>
                <a:latin typeface="Montserrat"/>
              </a:rPr>
              <a:t>của</a:t>
            </a:r>
            <a:r>
              <a:rPr lang="en-US" sz="2644" dirty="0">
                <a:solidFill>
                  <a:srgbClr val="FFFFFF"/>
                </a:solidFill>
                <a:latin typeface="Montserrat"/>
              </a:rPr>
              <a:t> </a:t>
            </a:r>
            <a:r>
              <a:rPr lang="en-US" sz="2644" dirty="0" err="1">
                <a:solidFill>
                  <a:srgbClr val="FFFFFF"/>
                </a:solidFill>
                <a:latin typeface="Montserrat"/>
              </a:rPr>
              <a:t>khách</a:t>
            </a:r>
            <a:r>
              <a:rPr lang="en-US" sz="2644" dirty="0">
                <a:solidFill>
                  <a:srgbClr val="FFFFFF"/>
                </a:solidFill>
                <a:latin typeface="Montserrat"/>
              </a:rPr>
              <a:t> </a:t>
            </a:r>
            <a:r>
              <a:rPr lang="en-US" sz="2644" dirty="0" err="1">
                <a:solidFill>
                  <a:srgbClr val="FFFFFF"/>
                </a:solidFill>
                <a:latin typeface="Montserrat"/>
              </a:rPr>
              <a:t>hàng</a:t>
            </a:r>
            <a:r>
              <a:rPr lang="en-US" sz="2644" dirty="0">
                <a:solidFill>
                  <a:srgbClr val="FFFFFF"/>
                </a:solidFill>
                <a:latin typeface="Montserrat"/>
              </a:rPr>
              <a:t>, </a:t>
            </a:r>
            <a:r>
              <a:rPr lang="en-US" sz="2644" dirty="0" err="1">
                <a:solidFill>
                  <a:srgbClr val="FFFFFF"/>
                </a:solidFill>
                <a:latin typeface="Montserrat"/>
              </a:rPr>
              <a:t>chúng</a:t>
            </a:r>
            <a:r>
              <a:rPr lang="en-US" sz="2644" dirty="0">
                <a:solidFill>
                  <a:srgbClr val="FFFFFF"/>
                </a:solidFill>
                <a:latin typeface="Montserrat"/>
              </a:rPr>
              <a:t> ta </a:t>
            </a:r>
            <a:r>
              <a:rPr lang="en-US" sz="2644" dirty="0" err="1">
                <a:solidFill>
                  <a:srgbClr val="FFFFFF"/>
                </a:solidFill>
                <a:latin typeface="Montserrat"/>
              </a:rPr>
              <a:t>sẽ</a:t>
            </a:r>
            <a:r>
              <a:rPr lang="en-US" sz="2644" dirty="0">
                <a:solidFill>
                  <a:srgbClr val="FFFFFF"/>
                </a:solidFill>
                <a:latin typeface="Montserrat"/>
              </a:rPr>
              <a:t> </a:t>
            </a:r>
            <a:r>
              <a:rPr lang="en-US" sz="2644" dirty="0" err="1">
                <a:solidFill>
                  <a:srgbClr val="FFFFFF"/>
                </a:solidFill>
                <a:latin typeface="Montserrat"/>
              </a:rPr>
              <a:t>lấy</a:t>
            </a:r>
            <a:r>
              <a:rPr lang="en-US" sz="2644" dirty="0">
                <a:solidFill>
                  <a:srgbClr val="FFFFFF"/>
                </a:solidFill>
                <a:latin typeface="Montserrat"/>
              </a:rPr>
              <a:t> </a:t>
            </a:r>
            <a:r>
              <a:rPr lang="en-US" sz="2644" dirty="0" err="1">
                <a:solidFill>
                  <a:srgbClr val="FFFFFF"/>
                </a:solidFill>
                <a:latin typeface="Montserrat"/>
              </a:rPr>
              <a:t>số</a:t>
            </a:r>
            <a:r>
              <a:rPr lang="en-US" sz="2644" dirty="0">
                <a:solidFill>
                  <a:srgbClr val="FFFFFF"/>
                </a:solidFill>
                <a:latin typeface="Montserrat"/>
              </a:rPr>
              <a:t> </a:t>
            </a:r>
            <a:r>
              <a:rPr lang="en-US" sz="2644" dirty="0" err="1">
                <a:solidFill>
                  <a:srgbClr val="FFFFFF"/>
                </a:solidFill>
                <a:latin typeface="Montserrat"/>
              </a:rPr>
              <a:t>các</a:t>
            </a:r>
            <a:r>
              <a:rPr lang="en-US" sz="2644" dirty="0">
                <a:solidFill>
                  <a:srgbClr val="FFFFFF"/>
                </a:solidFill>
                <a:latin typeface="Montserrat"/>
              </a:rPr>
              <a:t> </a:t>
            </a:r>
            <a:r>
              <a:rPr lang="en-US" sz="2644" dirty="0" err="1">
                <a:solidFill>
                  <a:srgbClr val="FFFFFF"/>
                </a:solidFill>
                <a:latin typeface="Montserrat"/>
              </a:rPr>
              <a:t>giao</a:t>
            </a:r>
            <a:r>
              <a:rPr lang="en-US" sz="2644" dirty="0">
                <a:solidFill>
                  <a:srgbClr val="FFFFFF"/>
                </a:solidFill>
                <a:latin typeface="Montserrat"/>
              </a:rPr>
              <a:t> </a:t>
            </a:r>
            <a:r>
              <a:rPr lang="en-US" sz="2644" dirty="0" err="1">
                <a:solidFill>
                  <a:srgbClr val="FFFFFF"/>
                </a:solidFill>
                <a:latin typeface="Montserrat"/>
              </a:rPr>
              <a:t>dịch</a:t>
            </a:r>
            <a:r>
              <a:rPr lang="en-US" sz="2644" dirty="0">
                <a:solidFill>
                  <a:srgbClr val="FFFFFF"/>
                </a:solidFill>
                <a:latin typeface="Montserrat"/>
              </a:rPr>
              <a:t> </a:t>
            </a:r>
            <a:r>
              <a:rPr lang="en-US" sz="2644" dirty="0" err="1">
                <a:solidFill>
                  <a:srgbClr val="FFFFFF"/>
                </a:solidFill>
                <a:latin typeface="Montserrat"/>
              </a:rPr>
              <a:t>có</a:t>
            </a:r>
            <a:r>
              <a:rPr lang="en-US" sz="2644" dirty="0">
                <a:solidFill>
                  <a:srgbClr val="FFFFFF"/>
                </a:solidFill>
                <a:latin typeface="Montserrat"/>
              </a:rPr>
              <a:t> </a:t>
            </a:r>
            <a:r>
              <a:rPr lang="en-US" sz="2644" dirty="0" err="1">
                <a:solidFill>
                  <a:srgbClr val="FFFFFF"/>
                </a:solidFill>
                <a:latin typeface="Montserrat"/>
              </a:rPr>
              <a:t>mua</a:t>
            </a:r>
            <a:r>
              <a:rPr lang="en-US" sz="2644" dirty="0">
                <a:solidFill>
                  <a:srgbClr val="FFFFFF"/>
                </a:solidFill>
                <a:latin typeface="Montserrat"/>
              </a:rPr>
              <a:t> </a:t>
            </a:r>
            <a:r>
              <a:rPr lang="en-US" sz="2644" dirty="0" err="1">
                <a:solidFill>
                  <a:srgbClr val="FFFFFF"/>
                </a:solidFill>
                <a:latin typeface="Montserrat"/>
              </a:rPr>
              <a:t>cả</a:t>
            </a:r>
            <a:r>
              <a:rPr lang="en-US" sz="2644" dirty="0">
                <a:solidFill>
                  <a:srgbClr val="FFFFFF"/>
                </a:solidFill>
                <a:latin typeface="Montserrat"/>
              </a:rPr>
              <a:t> </a:t>
            </a:r>
            <a:r>
              <a:rPr lang="en-US" sz="2644" dirty="0" err="1">
                <a:solidFill>
                  <a:srgbClr val="FFFFFF"/>
                </a:solidFill>
                <a:latin typeface="Montserrat"/>
              </a:rPr>
              <a:t>gà</a:t>
            </a:r>
            <a:r>
              <a:rPr lang="en-US" sz="2644" dirty="0">
                <a:solidFill>
                  <a:srgbClr val="FFFFFF"/>
                </a:solidFill>
                <a:latin typeface="Montserrat"/>
              </a:rPr>
              <a:t> </a:t>
            </a:r>
            <a:r>
              <a:rPr lang="en-US" sz="2644" dirty="0" err="1">
                <a:solidFill>
                  <a:srgbClr val="FFFFFF"/>
                </a:solidFill>
                <a:latin typeface="Montserrat"/>
              </a:rPr>
              <a:t>rán</a:t>
            </a:r>
            <a:r>
              <a:rPr lang="en-US" sz="2644" dirty="0">
                <a:solidFill>
                  <a:srgbClr val="FFFFFF"/>
                </a:solidFill>
                <a:latin typeface="Montserrat"/>
              </a:rPr>
              <a:t> </a:t>
            </a:r>
            <a:r>
              <a:rPr lang="en-US" sz="2644" dirty="0" err="1">
                <a:solidFill>
                  <a:srgbClr val="FFFFFF"/>
                </a:solidFill>
                <a:latin typeface="Montserrat"/>
              </a:rPr>
              <a:t>và</a:t>
            </a:r>
            <a:r>
              <a:rPr lang="en-US" sz="2644" dirty="0">
                <a:solidFill>
                  <a:srgbClr val="FFFFFF"/>
                </a:solidFill>
                <a:latin typeface="Montserrat"/>
              </a:rPr>
              <a:t> </a:t>
            </a:r>
            <a:r>
              <a:rPr lang="en-US" sz="2644" dirty="0" err="1">
                <a:solidFill>
                  <a:srgbClr val="FFFFFF"/>
                </a:solidFill>
                <a:latin typeface="Montserrat"/>
              </a:rPr>
              <a:t>cocacola</a:t>
            </a:r>
            <a:r>
              <a:rPr lang="en-US" sz="2644" dirty="0">
                <a:solidFill>
                  <a:srgbClr val="FFFFFF"/>
                </a:solidFill>
                <a:latin typeface="Montserrat"/>
              </a:rPr>
              <a:t> chia </a:t>
            </a:r>
            <a:r>
              <a:rPr lang="en-US" sz="2644" dirty="0" err="1">
                <a:solidFill>
                  <a:srgbClr val="FFFFFF"/>
                </a:solidFill>
                <a:latin typeface="Montserrat"/>
              </a:rPr>
              <a:t>tổng</a:t>
            </a:r>
            <a:r>
              <a:rPr lang="en-US" sz="2644" dirty="0">
                <a:solidFill>
                  <a:srgbClr val="FFFFFF"/>
                </a:solidFill>
                <a:latin typeface="Montserrat"/>
              </a:rPr>
              <a:t> </a:t>
            </a:r>
            <a:r>
              <a:rPr lang="en-US" sz="2644" dirty="0" err="1">
                <a:solidFill>
                  <a:srgbClr val="FFFFFF"/>
                </a:solidFill>
                <a:latin typeface="Montserrat"/>
              </a:rPr>
              <a:t>số</a:t>
            </a:r>
            <a:r>
              <a:rPr lang="en-US" sz="2644" dirty="0">
                <a:solidFill>
                  <a:srgbClr val="FFFFFF"/>
                </a:solidFill>
                <a:latin typeface="Montserrat"/>
              </a:rPr>
              <a:t> </a:t>
            </a:r>
            <a:r>
              <a:rPr lang="en-US" sz="2644" dirty="0" err="1">
                <a:solidFill>
                  <a:srgbClr val="FFFFFF"/>
                </a:solidFill>
                <a:latin typeface="Montserrat"/>
              </a:rPr>
              <a:t>giao</a:t>
            </a:r>
            <a:r>
              <a:rPr lang="en-US" sz="2644" dirty="0">
                <a:solidFill>
                  <a:srgbClr val="FFFFFF"/>
                </a:solidFill>
                <a:latin typeface="Montserrat"/>
              </a:rPr>
              <a:t> </a:t>
            </a:r>
            <a:r>
              <a:rPr lang="en-US" sz="2644" dirty="0" err="1">
                <a:solidFill>
                  <a:srgbClr val="FFFFFF"/>
                </a:solidFill>
                <a:latin typeface="Montserrat"/>
              </a:rPr>
              <a:t>dịch</a:t>
            </a:r>
            <a:r>
              <a:rPr lang="en-US" sz="2644" dirty="0">
                <a:solidFill>
                  <a:srgbClr val="FFFFFF"/>
                </a:solidFill>
                <a:latin typeface="Montserrat"/>
              </a:rPr>
              <a:t>. </a:t>
            </a:r>
          </a:p>
          <a:p>
            <a:pPr algn="just">
              <a:lnSpc>
                <a:spcPts val="4402"/>
              </a:lnSpc>
            </a:pPr>
            <a:r>
              <a:rPr lang="en-US" sz="3144" dirty="0">
                <a:solidFill>
                  <a:srgbClr val="FFFFFF"/>
                </a:solidFill>
                <a:latin typeface="Montserrat Bold"/>
              </a:rPr>
              <a:t>Support </a:t>
            </a:r>
            <a:r>
              <a:rPr lang="en-US" sz="3144" dirty="0" err="1">
                <a:solidFill>
                  <a:srgbClr val="FFFFFF"/>
                </a:solidFill>
                <a:latin typeface="Montserrat Bold"/>
              </a:rPr>
              <a:t>thể</a:t>
            </a:r>
            <a:r>
              <a:rPr lang="en-US" sz="3144" dirty="0">
                <a:solidFill>
                  <a:srgbClr val="FFFFFF"/>
                </a:solidFill>
                <a:latin typeface="Montserrat Bold"/>
              </a:rPr>
              <a:t> </a:t>
            </a:r>
            <a:r>
              <a:rPr lang="en-US" sz="3144" dirty="0" err="1">
                <a:solidFill>
                  <a:srgbClr val="FFFFFF"/>
                </a:solidFill>
                <a:latin typeface="Montserrat Bold"/>
              </a:rPr>
              <a:t>hiện</a:t>
            </a:r>
            <a:r>
              <a:rPr lang="en-US" sz="3144" dirty="0">
                <a:solidFill>
                  <a:srgbClr val="FFFFFF"/>
                </a:solidFill>
                <a:latin typeface="Montserrat Bold"/>
              </a:rPr>
              <a:t> </a:t>
            </a:r>
            <a:r>
              <a:rPr lang="en-US" sz="3144" dirty="0" err="1">
                <a:solidFill>
                  <a:srgbClr val="FFFFFF"/>
                </a:solidFill>
                <a:latin typeface="Montserrat Bold"/>
              </a:rPr>
              <a:t>độ</a:t>
            </a:r>
            <a:r>
              <a:rPr lang="en-US" sz="3144" dirty="0">
                <a:solidFill>
                  <a:srgbClr val="FFFFFF"/>
                </a:solidFill>
                <a:latin typeface="Montserrat Bold"/>
              </a:rPr>
              <a:t> </a:t>
            </a:r>
            <a:r>
              <a:rPr lang="en-US" sz="3144" dirty="0" err="1">
                <a:solidFill>
                  <a:srgbClr val="FFFFFF"/>
                </a:solidFill>
                <a:latin typeface="Montserrat Bold"/>
              </a:rPr>
              <a:t>phổ</a:t>
            </a:r>
            <a:r>
              <a:rPr lang="en-US" sz="3144" dirty="0">
                <a:solidFill>
                  <a:srgbClr val="FFFFFF"/>
                </a:solidFill>
                <a:latin typeface="Montserrat Bold"/>
              </a:rPr>
              <a:t> </a:t>
            </a:r>
            <a:r>
              <a:rPr lang="en-US" sz="3144" dirty="0" err="1">
                <a:solidFill>
                  <a:srgbClr val="FFFFFF"/>
                </a:solidFill>
                <a:latin typeface="Montserrat Bold"/>
              </a:rPr>
              <a:t>biến</a:t>
            </a:r>
            <a:r>
              <a:rPr lang="en-US" sz="3144" dirty="0">
                <a:solidFill>
                  <a:srgbClr val="FFFFFF"/>
                </a:solidFill>
                <a:latin typeface="Montserrat Bold"/>
              </a:rPr>
              <a:t> </a:t>
            </a:r>
            <a:r>
              <a:rPr lang="en-US" sz="3144" dirty="0" err="1">
                <a:solidFill>
                  <a:srgbClr val="FFFFFF"/>
                </a:solidFill>
                <a:latin typeface="Montserrat Bold"/>
              </a:rPr>
              <a:t>của</a:t>
            </a:r>
            <a:r>
              <a:rPr lang="en-US" sz="3144" dirty="0">
                <a:solidFill>
                  <a:srgbClr val="FFFFFF"/>
                </a:solidFill>
                <a:latin typeface="Montserrat Bold"/>
              </a:rPr>
              <a:t> </a:t>
            </a:r>
            <a:r>
              <a:rPr lang="en-US" sz="3144" dirty="0" err="1">
                <a:solidFill>
                  <a:srgbClr val="FFFFFF"/>
                </a:solidFill>
                <a:latin typeface="Montserrat Bold"/>
              </a:rPr>
              <a:t>tập</a:t>
            </a:r>
            <a:r>
              <a:rPr lang="en-US" sz="3144" dirty="0">
                <a:solidFill>
                  <a:srgbClr val="FFFFFF"/>
                </a:solidFill>
                <a:latin typeface="Montserrat Bold"/>
              </a:rPr>
              <a:t> </a:t>
            </a:r>
            <a:r>
              <a:rPr lang="en-US" sz="3144" dirty="0" err="1">
                <a:solidFill>
                  <a:srgbClr val="FFFFFF"/>
                </a:solidFill>
                <a:latin typeface="Montserrat Bold"/>
              </a:rPr>
              <a:t>các</a:t>
            </a:r>
            <a:r>
              <a:rPr lang="en-US" sz="3144" dirty="0">
                <a:solidFill>
                  <a:srgbClr val="FFFFFF"/>
                </a:solidFill>
                <a:latin typeface="Montserrat Bold"/>
              </a:rPr>
              <a:t> </a:t>
            </a:r>
            <a:r>
              <a:rPr lang="en-US" sz="3144" dirty="0" err="1">
                <a:solidFill>
                  <a:srgbClr val="FFFFFF"/>
                </a:solidFill>
                <a:latin typeface="Montserrat Bold"/>
              </a:rPr>
              <a:t>mặt</a:t>
            </a:r>
            <a:r>
              <a:rPr lang="en-US" sz="3144" dirty="0">
                <a:solidFill>
                  <a:srgbClr val="FFFFFF"/>
                </a:solidFill>
                <a:latin typeface="Montserrat Bold"/>
              </a:rPr>
              <a:t> </a:t>
            </a:r>
            <a:r>
              <a:rPr lang="en-US" sz="3144" dirty="0" err="1">
                <a:solidFill>
                  <a:srgbClr val="FFFFFF"/>
                </a:solidFill>
                <a:latin typeface="Montserrat Bold"/>
              </a:rPr>
              <a:t>hàng</a:t>
            </a:r>
            <a:r>
              <a:rPr lang="en-US" sz="3144" dirty="0">
                <a:solidFill>
                  <a:srgbClr val="FFFFFF"/>
                </a:solidFill>
                <a:latin typeface="Montserrat Bold"/>
              </a:rPr>
              <a:t> </a:t>
            </a:r>
            <a:r>
              <a:rPr lang="en-US" sz="3144" dirty="0" err="1">
                <a:solidFill>
                  <a:srgbClr val="FFFFFF"/>
                </a:solidFill>
                <a:latin typeface="Montserrat Bold"/>
              </a:rPr>
              <a:t>trong</a:t>
            </a:r>
            <a:r>
              <a:rPr lang="en-US" sz="3144" dirty="0">
                <a:solidFill>
                  <a:srgbClr val="FFFFFF"/>
                </a:solidFill>
                <a:latin typeface="Montserrat Bold"/>
              </a:rPr>
              <a:t> </a:t>
            </a:r>
            <a:r>
              <a:rPr lang="en-US" sz="3144" dirty="0" err="1">
                <a:solidFill>
                  <a:srgbClr val="FFFFFF"/>
                </a:solidFill>
                <a:latin typeface="Montserrat Bold"/>
              </a:rPr>
              <a:t>tập</a:t>
            </a:r>
            <a:r>
              <a:rPr lang="en-US" sz="3144" dirty="0">
                <a:solidFill>
                  <a:srgbClr val="FFFFFF"/>
                </a:solidFill>
                <a:latin typeface="Montserrat Bold"/>
              </a:rPr>
              <a:t> </a:t>
            </a:r>
            <a:r>
              <a:rPr lang="en-US" sz="3144" dirty="0" err="1">
                <a:solidFill>
                  <a:srgbClr val="FFFFFF"/>
                </a:solidFill>
                <a:latin typeface="Montserrat Bold"/>
              </a:rPr>
              <a:t>dữ</a:t>
            </a:r>
            <a:r>
              <a:rPr lang="en-US" sz="3144" dirty="0">
                <a:solidFill>
                  <a:srgbClr val="FFFFFF"/>
                </a:solidFill>
                <a:latin typeface="Montserrat Bold"/>
              </a:rPr>
              <a:t> </a:t>
            </a:r>
            <a:r>
              <a:rPr lang="en-US" sz="3144" dirty="0" err="1">
                <a:solidFill>
                  <a:srgbClr val="FFFFFF"/>
                </a:solidFill>
                <a:latin typeface="Montserrat Bold"/>
              </a:rPr>
              <a:t>liệu</a:t>
            </a:r>
            <a:r>
              <a:rPr lang="en-US" sz="3144" dirty="0">
                <a:solidFill>
                  <a:srgbClr val="FFFFFF"/>
                </a:solidFill>
                <a:latin typeface="Montserrat Bold"/>
              </a:rPr>
              <a:t>. </a:t>
            </a:r>
          </a:p>
          <a:p>
            <a:pPr algn="just">
              <a:lnSpc>
                <a:spcPts val="4402"/>
              </a:lnSpc>
            </a:pPr>
            <a:endParaRPr lang="en-US" sz="3144" dirty="0">
              <a:solidFill>
                <a:srgbClr val="FFFFFF"/>
              </a:solidFill>
              <a:latin typeface="Montserrat Bold"/>
            </a:endParaRPr>
          </a:p>
          <a:p>
            <a:pPr algn="just">
              <a:lnSpc>
                <a:spcPts val="4402"/>
              </a:lnSpc>
            </a:pPr>
            <a:endParaRPr lang="en-US" sz="3144" dirty="0">
              <a:solidFill>
                <a:srgbClr val="FFFFFF"/>
              </a:solidFill>
              <a:latin typeface="Montserrat Bold"/>
            </a:endParaRPr>
          </a:p>
          <a:p>
            <a:pPr algn="just">
              <a:lnSpc>
                <a:spcPts val="4402"/>
              </a:lnSpc>
            </a:pPr>
            <a:endParaRPr lang="en-US" sz="3144" dirty="0">
              <a:solidFill>
                <a:srgbClr val="FFFFFF"/>
              </a:solidFill>
              <a:latin typeface="Montserrat Bold"/>
            </a:endParaRPr>
          </a:p>
          <a:p>
            <a:pPr algn="just">
              <a:lnSpc>
                <a:spcPts val="4402"/>
              </a:lnSpc>
            </a:pPr>
            <a:endParaRPr lang="en-US" sz="3144" dirty="0">
              <a:solidFill>
                <a:srgbClr val="FFFFFF"/>
              </a:solidFill>
              <a:latin typeface="Montserrat Bold"/>
            </a:endParaRPr>
          </a:p>
        </p:txBody>
      </p:sp>
      <p:sp>
        <p:nvSpPr>
          <p:cNvPr id="8" name="Freeform 8"/>
          <p:cNvSpPr/>
          <p:nvPr/>
        </p:nvSpPr>
        <p:spPr>
          <a:xfrm>
            <a:off x="5052303" y="4667812"/>
            <a:ext cx="8183394" cy="2985423"/>
          </a:xfrm>
          <a:custGeom>
            <a:avLst/>
            <a:gdLst/>
            <a:ahLst/>
            <a:cxnLst/>
            <a:rect l="l" t="t" r="r" b="b"/>
            <a:pathLst>
              <a:path w="8183394" h="2985423">
                <a:moveTo>
                  <a:pt x="0" y="0"/>
                </a:moveTo>
                <a:lnTo>
                  <a:pt x="8183394" y="0"/>
                </a:lnTo>
                <a:lnTo>
                  <a:pt x="8183394" y="2985423"/>
                </a:lnTo>
                <a:lnTo>
                  <a:pt x="0" y="2985423"/>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6724066" y="-3249112"/>
            <a:ext cx="11805542" cy="11805542"/>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203420" y="117746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1714122" y="1826976"/>
            <a:ext cx="6055880" cy="3744480"/>
          </a:xfrm>
          <a:custGeom>
            <a:avLst/>
            <a:gdLst/>
            <a:ahLst/>
            <a:cxnLst/>
            <a:rect l="l" t="t" r="r" b="b"/>
            <a:pathLst>
              <a:path w="6055880" h="3744480">
                <a:moveTo>
                  <a:pt x="0" y="0"/>
                </a:moveTo>
                <a:lnTo>
                  <a:pt x="6055880" y="0"/>
                </a:lnTo>
                <a:lnTo>
                  <a:pt x="6055880" y="3744480"/>
                </a:lnTo>
                <a:lnTo>
                  <a:pt x="0" y="3744480"/>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sp>
      <p:sp>
        <p:nvSpPr>
          <p:cNvPr id="6" name="Freeform 6"/>
          <p:cNvSpPr/>
          <p:nvPr/>
        </p:nvSpPr>
        <p:spPr>
          <a:xfrm>
            <a:off x="3162947" y="5936243"/>
            <a:ext cx="9359772" cy="4077753"/>
          </a:xfrm>
          <a:custGeom>
            <a:avLst/>
            <a:gdLst/>
            <a:ahLst/>
            <a:cxnLst/>
            <a:rect l="l" t="t" r="r" b="b"/>
            <a:pathLst>
              <a:path w="9359772" h="4077753">
                <a:moveTo>
                  <a:pt x="0" y="0"/>
                </a:moveTo>
                <a:lnTo>
                  <a:pt x="9359772" y="0"/>
                </a:lnTo>
                <a:lnTo>
                  <a:pt x="9359772" y="4077754"/>
                </a:lnTo>
                <a:lnTo>
                  <a:pt x="0" y="4077754"/>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sp>
      <p:sp>
        <p:nvSpPr>
          <p:cNvPr id="7" name="TextBox 7"/>
          <p:cNvSpPr txBox="1"/>
          <p:nvPr/>
        </p:nvSpPr>
        <p:spPr>
          <a:xfrm>
            <a:off x="3978707" y="93390"/>
            <a:ext cx="11901852" cy="2736910"/>
          </a:xfrm>
          <a:prstGeom prst="rect">
            <a:avLst/>
          </a:prstGeom>
        </p:spPr>
        <p:txBody>
          <a:bodyPr lIns="0" tIns="0" rIns="0" bIns="0" rtlCol="0" anchor="t">
            <a:spAutoFit/>
          </a:bodyPr>
          <a:lstStyle/>
          <a:p>
            <a:pPr algn="ctr">
              <a:lnSpc>
                <a:spcPts val="11417"/>
              </a:lnSpc>
            </a:pPr>
            <a:r>
              <a:rPr lang="en-US" sz="8155" dirty="0" err="1">
                <a:solidFill>
                  <a:srgbClr val="FFFFFF"/>
                </a:solidFill>
                <a:latin typeface="Noto Sans Bold"/>
              </a:rPr>
              <a:t>Độ</a:t>
            </a:r>
            <a:r>
              <a:rPr lang="en-US" sz="8155" dirty="0">
                <a:solidFill>
                  <a:srgbClr val="FFFFFF"/>
                </a:solidFill>
                <a:latin typeface="Noto Sans Bold"/>
              </a:rPr>
              <a:t> tin </a:t>
            </a:r>
            <a:r>
              <a:rPr lang="en-US" sz="8155" dirty="0" err="1">
                <a:solidFill>
                  <a:srgbClr val="FFFFFF"/>
                </a:solidFill>
                <a:latin typeface="Noto Sans Bold"/>
              </a:rPr>
              <a:t>cậy</a:t>
            </a:r>
            <a:r>
              <a:rPr lang="en-US" sz="8155" dirty="0">
                <a:solidFill>
                  <a:srgbClr val="FFFFFF"/>
                </a:solidFill>
                <a:latin typeface="Noto Sans Bold"/>
              </a:rPr>
              <a:t> (Confidence)</a:t>
            </a:r>
          </a:p>
          <a:p>
            <a:pPr algn="ctr">
              <a:lnSpc>
                <a:spcPts val="10539"/>
              </a:lnSpc>
            </a:pPr>
            <a:endParaRPr lang="en-US" sz="8155" dirty="0">
              <a:solidFill>
                <a:srgbClr val="FFFFFF"/>
              </a:solidFill>
              <a:latin typeface="Noto Sans Bold"/>
            </a:endParaRPr>
          </a:p>
        </p:txBody>
      </p:sp>
      <p:sp>
        <p:nvSpPr>
          <p:cNvPr id="8" name="TextBox 8"/>
          <p:cNvSpPr txBox="1"/>
          <p:nvPr/>
        </p:nvSpPr>
        <p:spPr>
          <a:xfrm>
            <a:off x="233319" y="1750776"/>
            <a:ext cx="9696314" cy="4611476"/>
          </a:xfrm>
          <a:prstGeom prst="rect">
            <a:avLst/>
          </a:prstGeom>
        </p:spPr>
        <p:txBody>
          <a:bodyPr lIns="0" tIns="0" rIns="0" bIns="0" rtlCol="0" anchor="t">
            <a:spAutoFit/>
          </a:bodyPr>
          <a:lstStyle/>
          <a:p>
            <a:pPr algn="just">
              <a:lnSpc>
                <a:spcPts val="5988"/>
              </a:lnSpc>
            </a:pPr>
            <a:r>
              <a:rPr lang="en-US" sz="4277">
                <a:solidFill>
                  <a:srgbClr val="FFFFFF"/>
                </a:solidFill>
                <a:latin typeface="Montserrat Bold"/>
              </a:rPr>
              <a:t>Định nghĩa: </a:t>
            </a:r>
          </a:p>
          <a:p>
            <a:pPr algn="just">
              <a:lnSpc>
                <a:spcPts val="5021"/>
              </a:lnSpc>
            </a:pPr>
            <a:r>
              <a:rPr lang="en-US" sz="3587">
                <a:solidFill>
                  <a:srgbClr val="FFFFFF"/>
                </a:solidFill>
                <a:latin typeface="Montserrat Bold"/>
              </a:rPr>
              <a:t>Chỉ số confidence thể hiện tỷ lệ % số lần Y xuất hiện trong những giỏ hàng có nhóm sản phẩm X. </a:t>
            </a:r>
          </a:p>
          <a:p>
            <a:pPr algn="just">
              <a:lnSpc>
                <a:spcPts val="5021"/>
              </a:lnSpc>
            </a:pPr>
            <a:r>
              <a:rPr lang="en-US" sz="3587">
                <a:solidFill>
                  <a:srgbClr val="FFFFFF"/>
                </a:solidFill>
                <a:latin typeface="Montserrat Bold"/>
              </a:rPr>
              <a:t>Conviction thực chất đánh giá luật kết hợp theo hướng ngược lại với chỉ số Lift.</a:t>
            </a:r>
          </a:p>
          <a:p>
            <a:pPr algn="just">
              <a:lnSpc>
                <a:spcPts val="5850"/>
              </a:lnSpc>
            </a:pPr>
            <a:endParaRPr lang="en-US" sz="3587">
              <a:solidFill>
                <a:srgbClr val="FFFFFF"/>
              </a:solidFill>
              <a:latin typeface="Montserrat Bold"/>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6724066" y="-3249112"/>
            <a:ext cx="11805542" cy="11805542"/>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203420" y="117746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00889" y="7080231"/>
            <a:ext cx="10558730" cy="2316297"/>
          </a:xfrm>
          <a:custGeom>
            <a:avLst/>
            <a:gdLst/>
            <a:ahLst/>
            <a:cxnLst/>
            <a:rect l="l" t="t" r="r" b="b"/>
            <a:pathLst>
              <a:path w="10558730" h="2316297">
                <a:moveTo>
                  <a:pt x="0" y="0"/>
                </a:moveTo>
                <a:lnTo>
                  <a:pt x="10558731" y="0"/>
                </a:lnTo>
                <a:lnTo>
                  <a:pt x="10558731" y="2316297"/>
                </a:lnTo>
                <a:lnTo>
                  <a:pt x="0" y="2316297"/>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sp>
      <p:sp>
        <p:nvSpPr>
          <p:cNvPr id="6" name="TextBox 6"/>
          <p:cNvSpPr txBox="1"/>
          <p:nvPr/>
        </p:nvSpPr>
        <p:spPr>
          <a:xfrm>
            <a:off x="4274543" y="-180975"/>
            <a:ext cx="9670057" cy="1608393"/>
          </a:xfrm>
          <a:prstGeom prst="rect">
            <a:avLst/>
          </a:prstGeom>
        </p:spPr>
        <p:txBody>
          <a:bodyPr wrap="square" lIns="0" tIns="0" rIns="0" bIns="0" rtlCol="0" anchor="t">
            <a:spAutoFit/>
          </a:bodyPr>
          <a:lstStyle/>
          <a:p>
            <a:pPr algn="ctr">
              <a:lnSpc>
                <a:spcPts val="13198"/>
              </a:lnSpc>
            </a:pPr>
            <a:r>
              <a:rPr lang="en-US" sz="9427" dirty="0">
                <a:solidFill>
                  <a:srgbClr val="FFFFFF"/>
                </a:solidFill>
                <a:latin typeface="Noto Sans Bold"/>
              </a:rPr>
              <a:t> </a:t>
            </a:r>
            <a:r>
              <a:rPr lang="en-US" sz="9427" dirty="0" err="1">
                <a:solidFill>
                  <a:srgbClr val="FFFFFF"/>
                </a:solidFill>
                <a:latin typeface="Noto Sans Bold"/>
              </a:rPr>
              <a:t>Độ</a:t>
            </a:r>
            <a:r>
              <a:rPr lang="en-US" sz="9427" dirty="0">
                <a:solidFill>
                  <a:srgbClr val="FFFFFF"/>
                </a:solidFill>
                <a:latin typeface="Noto Sans Bold"/>
              </a:rPr>
              <a:t> </a:t>
            </a:r>
            <a:r>
              <a:rPr lang="en-US" sz="9427" dirty="0" err="1">
                <a:solidFill>
                  <a:srgbClr val="FFFFFF"/>
                </a:solidFill>
                <a:latin typeface="Noto Sans Bold"/>
              </a:rPr>
              <a:t>nâng</a:t>
            </a:r>
            <a:r>
              <a:rPr lang="en-US" sz="9427" dirty="0">
                <a:solidFill>
                  <a:srgbClr val="FFFFFF"/>
                </a:solidFill>
                <a:latin typeface="Noto Sans Bold"/>
              </a:rPr>
              <a:t> (Lift)</a:t>
            </a:r>
          </a:p>
        </p:txBody>
      </p:sp>
      <p:sp>
        <p:nvSpPr>
          <p:cNvPr id="7" name="TextBox 7"/>
          <p:cNvSpPr txBox="1"/>
          <p:nvPr/>
        </p:nvSpPr>
        <p:spPr>
          <a:xfrm>
            <a:off x="644690" y="933450"/>
            <a:ext cx="16614610" cy="7027677"/>
          </a:xfrm>
          <a:prstGeom prst="rect">
            <a:avLst/>
          </a:prstGeom>
        </p:spPr>
        <p:txBody>
          <a:bodyPr lIns="0" tIns="0" rIns="0" bIns="0" rtlCol="0" anchor="t">
            <a:spAutoFit/>
          </a:bodyPr>
          <a:lstStyle/>
          <a:p>
            <a:pPr algn="just">
              <a:lnSpc>
                <a:spcPts val="7404"/>
              </a:lnSpc>
            </a:pPr>
            <a:r>
              <a:rPr lang="en-US" sz="5288" dirty="0" err="1">
                <a:solidFill>
                  <a:srgbClr val="FFFFFF"/>
                </a:solidFill>
                <a:latin typeface="Montserrat Bold"/>
              </a:rPr>
              <a:t>Định</a:t>
            </a:r>
            <a:r>
              <a:rPr lang="en-US" sz="5288" dirty="0">
                <a:solidFill>
                  <a:srgbClr val="FFFFFF"/>
                </a:solidFill>
                <a:latin typeface="Montserrat Bold"/>
              </a:rPr>
              <a:t> </a:t>
            </a:r>
            <a:r>
              <a:rPr lang="en-US" sz="5288" dirty="0" err="1">
                <a:solidFill>
                  <a:srgbClr val="FFFFFF"/>
                </a:solidFill>
                <a:latin typeface="Montserrat Bold"/>
              </a:rPr>
              <a:t>nghĩa</a:t>
            </a:r>
            <a:r>
              <a:rPr lang="en-US" sz="5288" dirty="0">
                <a:solidFill>
                  <a:srgbClr val="FFFFFF"/>
                </a:solidFill>
                <a:latin typeface="Montserrat Bold"/>
              </a:rPr>
              <a:t>: </a:t>
            </a:r>
          </a:p>
          <a:p>
            <a:pPr algn="just">
              <a:lnSpc>
                <a:spcPts val="4021"/>
              </a:lnSpc>
            </a:pPr>
            <a:r>
              <a:rPr lang="en-US" sz="2872" dirty="0">
                <a:solidFill>
                  <a:srgbClr val="FFFFFF"/>
                </a:solidFill>
                <a:latin typeface="Montserrat Bold"/>
              </a:rPr>
              <a:t>Trong </a:t>
            </a:r>
            <a:r>
              <a:rPr lang="en-US" sz="2872" dirty="0" err="1">
                <a:solidFill>
                  <a:srgbClr val="FFFFFF"/>
                </a:solidFill>
                <a:latin typeface="Montserrat Bold"/>
              </a:rPr>
              <a:t>khai</a:t>
            </a:r>
            <a:r>
              <a:rPr lang="en-US" sz="2872" dirty="0">
                <a:solidFill>
                  <a:srgbClr val="FFFFFF"/>
                </a:solidFill>
                <a:latin typeface="Montserrat Bold"/>
              </a:rPr>
              <a:t> </a:t>
            </a:r>
            <a:r>
              <a:rPr lang="en-US" sz="2872" dirty="0" err="1">
                <a:solidFill>
                  <a:srgbClr val="FFFFFF"/>
                </a:solidFill>
                <a:latin typeface="Montserrat Bold"/>
              </a:rPr>
              <a:t>thác</a:t>
            </a:r>
            <a:r>
              <a:rPr lang="en-US" sz="2872" dirty="0">
                <a:solidFill>
                  <a:srgbClr val="FFFFFF"/>
                </a:solidFill>
                <a:latin typeface="Montserrat Bold"/>
              </a:rPr>
              <a:t> </a:t>
            </a:r>
            <a:r>
              <a:rPr lang="en-US" sz="2872" dirty="0" err="1">
                <a:solidFill>
                  <a:srgbClr val="FFFFFF"/>
                </a:solidFill>
                <a:latin typeface="Montserrat Bold"/>
              </a:rPr>
              <a:t>dữ</a:t>
            </a:r>
            <a:r>
              <a:rPr lang="en-US" sz="2872" dirty="0">
                <a:solidFill>
                  <a:srgbClr val="FFFFFF"/>
                </a:solidFill>
                <a:latin typeface="Montserrat Bold"/>
              </a:rPr>
              <a:t> </a:t>
            </a:r>
            <a:r>
              <a:rPr lang="en-US" sz="2872" dirty="0" err="1">
                <a:solidFill>
                  <a:srgbClr val="FFFFFF"/>
                </a:solidFill>
                <a:latin typeface="Montserrat Bold"/>
              </a:rPr>
              <a:t>liệu</a:t>
            </a:r>
            <a:r>
              <a:rPr lang="en-US" sz="2872" dirty="0">
                <a:solidFill>
                  <a:srgbClr val="FFFFFF"/>
                </a:solidFill>
                <a:latin typeface="Montserrat Bold"/>
              </a:rPr>
              <a:t> </a:t>
            </a:r>
            <a:r>
              <a:rPr lang="en-US" sz="2872" dirty="0" err="1">
                <a:solidFill>
                  <a:srgbClr val="FFFFFF"/>
                </a:solidFill>
                <a:latin typeface="Montserrat Bold"/>
              </a:rPr>
              <a:t>và</a:t>
            </a:r>
            <a:r>
              <a:rPr lang="en-US" sz="2872" dirty="0">
                <a:solidFill>
                  <a:srgbClr val="FFFFFF"/>
                </a:solidFill>
                <a:latin typeface="Montserrat Bold"/>
              </a:rPr>
              <a:t> </a:t>
            </a:r>
            <a:r>
              <a:rPr lang="en-US" sz="2872" dirty="0" err="1">
                <a:solidFill>
                  <a:srgbClr val="FFFFFF"/>
                </a:solidFill>
                <a:latin typeface="Montserrat Bold"/>
              </a:rPr>
              <a:t>phân</a:t>
            </a:r>
            <a:r>
              <a:rPr lang="en-US" sz="2872" dirty="0">
                <a:solidFill>
                  <a:srgbClr val="FFFFFF"/>
                </a:solidFill>
                <a:latin typeface="Montserrat Bold"/>
              </a:rPr>
              <a:t> </a:t>
            </a:r>
            <a:r>
              <a:rPr lang="en-US" sz="2872" dirty="0" err="1">
                <a:solidFill>
                  <a:srgbClr val="FFFFFF"/>
                </a:solidFill>
                <a:latin typeface="Montserrat Bold"/>
              </a:rPr>
              <a:t>tích</a:t>
            </a:r>
            <a:r>
              <a:rPr lang="en-US" sz="2872" dirty="0">
                <a:solidFill>
                  <a:srgbClr val="FFFFFF"/>
                </a:solidFill>
                <a:latin typeface="Montserrat Bold"/>
              </a:rPr>
              <a:t> </a:t>
            </a:r>
            <a:r>
              <a:rPr lang="en-US" sz="2872" dirty="0" err="1">
                <a:solidFill>
                  <a:srgbClr val="FFFFFF"/>
                </a:solidFill>
                <a:latin typeface="Montserrat Bold"/>
              </a:rPr>
              <a:t>mối</a:t>
            </a:r>
            <a:r>
              <a:rPr lang="en-US" sz="2872" dirty="0">
                <a:solidFill>
                  <a:srgbClr val="FFFFFF"/>
                </a:solidFill>
                <a:latin typeface="Montserrat Bold"/>
              </a:rPr>
              <a:t> </a:t>
            </a:r>
            <a:r>
              <a:rPr lang="en-US" sz="2872" dirty="0" err="1">
                <a:solidFill>
                  <a:srgbClr val="FFFFFF"/>
                </a:solidFill>
                <a:latin typeface="Montserrat Bold"/>
              </a:rPr>
              <a:t>quan</a:t>
            </a:r>
            <a:r>
              <a:rPr lang="en-US" sz="2872" dirty="0">
                <a:solidFill>
                  <a:srgbClr val="FFFFFF"/>
                </a:solidFill>
                <a:latin typeface="Montserrat Bold"/>
              </a:rPr>
              <a:t> </a:t>
            </a:r>
            <a:r>
              <a:rPr lang="en-US" sz="2872" dirty="0" err="1">
                <a:solidFill>
                  <a:srgbClr val="FFFFFF"/>
                </a:solidFill>
                <a:latin typeface="Montserrat Bold"/>
              </a:rPr>
              <a:t>hệ</a:t>
            </a:r>
            <a:r>
              <a:rPr lang="en-US" sz="2872" dirty="0">
                <a:solidFill>
                  <a:srgbClr val="FFFFFF"/>
                </a:solidFill>
                <a:latin typeface="Montserrat Bold"/>
              </a:rPr>
              <a:t> </a:t>
            </a:r>
            <a:r>
              <a:rPr lang="en-US" sz="2872" dirty="0" err="1">
                <a:solidFill>
                  <a:srgbClr val="FFFFFF"/>
                </a:solidFill>
                <a:latin typeface="Montserrat Bold"/>
              </a:rPr>
              <a:t>giữa</a:t>
            </a:r>
            <a:r>
              <a:rPr lang="en-US" sz="2872" dirty="0">
                <a:solidFill>
                  <a:srgbClr val="FFFFFF"/>
                </a:solidFill>
                <a:latin typeface="Montserrat Bold"/>
              </a:rPr>
              <a:t> </a:t>
            </a:r>
            <a:r>
              <a:rPr lang="en-US" sz="2872" dirty="0" err="1">
                <a:solidFill>
                  <a:srgbClr val="FFFFFF"/>
                </a:solidFill>
                <a:latin typeface="Montserrat Bold"/>
              </a:rPr>
              <a:t>các</a:t>
            </a:r>
            <a:r>
              <a:rPr lang="en-US" sz="2872" dirty="0">
                <a:solidFill>
                  <a:srgbClr val="FFFFFF"/>
                </a:solidFill>
                <a:latin typeface="Montserrat Bold"/>
              </a:rPr>
              <a:t> </a:t>
            </a:r>
            <a:r>
              <a:rPr lang="en-US" sz="2872" dirty="0" err="1">
                <a:solidFill>
                  <a:srgbClr val="FFFFFF"/>
                </a:solidFill>
                <a:latin typeface="Montserrat Bold"/>
              </a:rPr>
              <a:t>mục</a:t>
            </a:r>
            <a:r>
              <a:rPr lang="en-US" sz="2872" dirty="0">
                <a:solidFill>
                  <a:srgbClr val="FFFFFF"/>
                </a:solidFill>
                <a:latin typeface="Montserrat Bold"/>
              </a:rPr>
              <a:t> (item) </a:t>
            </a:r>
            <a:r>
              <a:rPr lang="en-US" sz="2872" dirty="0" err="1">
                <a:solidFill>
                  <a:srgbClr val="FFFFFF"/>
                </a:solidFill>
                <a:latin typeface="Montserrat Bold"/>
              </a:rPr>
              <a:t>trong</a:t>
            </a:r>
            <a:r>
              <a:rPr lang="en-US" sz="2872" dirty="0">
                <a:solidFill>
                  <a:srgbClr val="FFFFFF"/>
                </a:solidFill>
                <a:latin typeface="Montserrat Bold"/>
              </a:rPr>
              <a:t> </a:t>
            </a:r>
            <a:r>
              <a:rPr lang="en-US" sz="2872" dirty="0" err="1">
                <a:solidFill>
                  <a:srgbClr val="FFFFFF"/>
                </a:solidFill>
                <a:latin typeface="Montserrat Bold"/>
              </a:rPr>
              <a:t>dữ</a:t>
            </a:r>
            <a:r>
              <a:rPr lang="en-US" sz="2872" dirty="0">
                <a:solidFill>
                  <a:srgbClr val="FFFFFF"/>
                </a:solidFill>
                <a:latin typeface="Montserrat Bold"/>
              </a:rPr>
              <a:t> </a:t>
            </a:r>
            <a:r>
              <a:rPr lang="en-US" sz="2872" dirty="0" err="1">
                <a:solidFill>
                  <a:srgbClr val="FFFFFF"/>
                </a:solidFill>
                <a:latin typeface="Montserrat Bold"/>
              </a:rPr>
              <a:t>liệu</a:t>
            </a:r>
            <a:r>
              <a:rPr lang="en-US" sz="2872" dirty="0">
                <a:solidFill>
                  <a:srgbClr val="FFFFFF"/>
                </a:solidFill>
                <a:latin typeface="Montserrat Bold"/>
              </a:rPr>
              <a:t>, </a:t>
            </a:r>
            <a:r>
              <a:rPr lang="en-US" sz="2872" dirty="0" err="1">
                <a:solidFill>
                  <a:srgbClr val="FFFFFF"/>
                </a:solidFill>
                <a:latin typeface="Montserrat Bold"/>
              </a:rPr>
              <a:t>kỹ</a:t>
            </a:r>
            <a:r>
              <a:rPr lang="en-US" sz="2872" dirty="0">
                <a:solidFill>
                  <a:srgbClr val="FFFFFF"/>
                </a:solidFill>
                <a:latin typeface="Montserrat Bold"/>
              </a:rPr>
              <a:t> </a:t>
            </a:r>
            <a:r>
              <a:rPr lang="en-US" sz="2872" dirty="0" err="1">
                <a:solidFill>
                  <a:srgbClr val="FFFFFF"/>
                </a:solidFill>
                <a:latin typeface="Montserrat Bold"/>
              </a:rPr>
              <a:t>thuật</a:t>
            </a:r>
            <a:r>
              <a:rPr lang="en-US" sz="2872" dirty="0">
                <a:solidFill>
                  <a:srgbClr val="FFFFFF"/>
                </a:solidFill>
                <a:latin typeface="Montserrat Bold"/>
              </a:rPr>
              <a:t> </a:t>
            </a:r>
            <a:r>
              <a:rPr lang="en-US" sz="2872" dirty="0" err="1">
                <a:solidFill>
                  <a:srgbClr val="FFFFFF"/>
                </a:solidFill>
                <a:latin typeface="Montserrat Bold"/>
              </a:rPr>
              <a:t>đo</a:t>
            </a:r>
            <a:r>
              <a:rPr lang="en-US" sz="2872" dirty="0">
                <a:solidFill>
                  <a:srgbClr val="FFFFFF"/>
                </a:solidFill>
                <a:latin typeface="Montserrat Bold"/>
              </a:rPr>
              <a:t> </a:t>
            </a:r>
            <a:r>
              <a:rPr lang="en-US" sz="2872" dirty="0" err="1">
                <a:solidFill>
                  <a:srgbClr val="FFFFFF"/>
                </a:solidFill>
                <a:latin typeface="Montserrat Bold"/>
              </a:rPr>
              <a:t>lường</a:t>
            </a:r>
            <a:r>
              <a:rPr lang="en-US" sz="2872" dirty="0">
                <a:solidFill>
                  <a:srgbClr val="FFFFFF"/>
                </a:solidFill>
                <a:latin typeface="Montserrat Bold"/>
              </a:rPr>
              <a:t> Lift </a:t>
            </a:r>
            <a:r>
              <a:rPr lang="en-US" sz="2872" dirty="0" err="1">
                <a:solidFill>
                  <a:srgbClr val="FFFFFF"/>
                </a:solidFill>
                <a:latin typeface="Montserrat Bold"/>
              </a:rPr>
              <a:t>thường</a:t>
            </a:r>
            <a:r>
              <a:rPr lang="en-US" sz="2872" dirty="0">
                <a:solidFill>
                  <a:srgbClr val="FFFFFF"/>
                </a:solidFill>
                <a:latin typeface="Montserrat Bold"/>
              </a:rPr>
              <a:t> </a:t>
            </a:r>
            <a:r>
              <a:rPr lang="en-US" sz="2872" dirty="0" err="1">
                <a:solidFill>
                  <a:srgbClr val="FFFFFF"/>
                </a:solidFill>
                <a:latin typeface="Montserrat Bold"/>
              </a:rPr>
              <a:t>được</a:t>
            </a:r>
            <a:r>
              <a:rPr lang="en-US" sz="2872" dirty="0">
                <a:solidFill>
                  <a:srgbClr val="FFFFFF"/>
                </a:solidFill>
                <a:latin typeface="Montserrat Bold"/>
              </a:rPr>
              <a:t> </a:t>
            </a:r>
            <a:r>
              <a:rPr lang="en-US" sz="2872" dirty="0" err="1">
                <a:solidFill>
                  <a:srgbClr val="FFFFFF"/>
                </a:solidFill>
                <a:latin typeface="Montserrat Bold"/>
              </a:rPr>
              <a:t>sử</a:t>
            </a:r>
            <a:r>
              <a:rPr lang="en-US" sz="2872" dirty="0">
                <a:solidFill>
                  <a:srgbClr val="FFFFFF"/>
                </a:solidFill>
                <a:latin typeface="Montserrat Bold"/>
              </a:rPr>
              <a:t> </a:t>
            </a:r>
            <a:r>
              <a:rPr lang="en-US" sz="2872" dirty="0" err="1">
                <a:solidFill>
                  <a:srgbClr val="FFFFFF"/>
                </a:solidFill>
                <a:latin typeface="Montserrat Bold"/>
              </a:rPr>
              <a:t>dụng</a:t>
            </a:r>
            <a:r>
              <a:rPr lang="en-US" sz="2872" dirty="0">
                <a:solidFill>
                  <a:srgbClr val="FFFFFF"/>
                </a:solidFill>
                <a:latin typeface="Montserrat Bold"/>
              </a:rPr>
              <a:t> </a:t>
            </a:r>
            <a:r>
              <a:rPr lang="en-US" sz="2872" dirty="0" err="1">
                <a:solidFill>
                  <a:srgbClr val="FFFFFF"/>
                </a:solidFill>
                <a:latin typeface="Montserrat Bold"/>
              </a:rPr>
              <a:t>để</a:t>
            </a:r>
            <a:r>
              <a:rPr lang="en-US" sz="2872" dirty="0">
                <a:solidFill>
                  <a:srgbClr val="FFFFFF"/>
                </a:solidFill>
                <a:latin typeface="Montserrat Bold"/>
              </a:rPr>
              <a:t> </a:t>
            </a:r>
            <a:r>
              <a:rPr lang="en-US" sz="2872" dirty="0" err="1">
                <a:solidFill>
                  <a:srgbClr val="FFFFFF"/>
                </a:solidFill>
                <a:latin typeface="Montserrat Bold"/>
              </a:rPr>
              <a:t>đo</a:t>
            </a:r>
            <a:r>
              <a:rPr lang="en-US" sz="2872" dirty="0">
                <a:solidFill>
                  <a:srgbClr val="FFFFFF"/>
                </a:solidFill>
                <a:latin typeface="Montserrat Bold"/>
              </a:rPr>
              <a:t> </a:t>
            </a:r>
            <a:r>
              <a:rPr lang="en-US" sz="2872" dirty="0" err="1">
                <a:solidFill>
                  <a:srgbClr val="FFFFFF"/>
                </a:solidFill>
                <a:latin typeface="Montserrat Bold"/>
              </a:rPr>
              <a:t>lường</a:t>
            </a:r>
            <a:r>
              <a:rPr lang="en-US" sz="2872" dirty="0">
                <a:solidFill>
                  <a:srgbClr val="FFFFFF"/>
                </a:solidFill>
                <a:latin typeface="Montserrat Bold"/>
              </a:rPr>
              <a:t> </a:t>
            </a:r>
            <a:r>
              <a:rPr lang="en-US" sz="2872" dirty="0" err="1">
                <a:solidFill>
                  <a:srgbClr val="FFFFFF"/>
                </a:solidFill>
                <a:latin typeface="Montserrat Bold"/>
              </a:rPr>
              <a:t>mức</a:t>
            </a:r>
            <a:r>
              <a:rPr lang="en-US" sz="2872" dirty="0">
                <a:solidFill>
                  <a:srgbClr val="FFFFFF"/>
                </a:solidFill>
                <a:latin typeface="Montserrat Bold"/>
              </a:rPr>
              <a:t> </a:t>
            </a:r>
            <a:r>
              <a:rPr lang="en-US" sz="2872" dirty="0" err="1">
                <a:solidFill>
                  <a:srgbClr val="FFFFFF"/>
                </a:solidFill>
                <a:latin typeface="Montserrat Bold"/>
              </a:rPr>
              <a:t>độ</a:t>
            </a:r>
            <a:r>
              <a:rPr lang="en-US" sz="2872" dirty="0">
                <a:solidFill>
                  <a:srgbClr val="FFFFFF"/>
                </a:solidFill>
                <a:latin typeface="Montserrat Bold"/>
              </a:rPr>
              <a:t> </a:t>
            </a:r>
            <a:r>
              <a:rPr lang="en-US" sz="2872" dirty="0" err="1">
                <a:solidFill>
                  <a:srgbClr val="FFFFFF"/>
                </a:solidFill>
                <a:latin typeface="Montserrat Bold"/>
              </a:rPr>
              <a:t>phụ</a:t>
            </a:r>
            <a:r>
              <a:rPr lang="en-US" sz="2872" dirty="0">
                <a:solidFill>
                  <a:srgbClr val="FFFFFF"/>
                </a:solidFill>
                <a:latin typeface="Montserrat Bold"/>
              </a:rPr>
              <a:t> </a:t>
            </a:r>
            <a:r>
              <a:rPr lang="en-US" sz="2872" dirty="0" err="1">
                <a:solidFill>
                  <a:srgbClr val="FFFFFF"/>
                </a:solidFill>
                <a:latin typeface="Montserrat Bold"/>
              </a:rPr>
              <a:t>thuộc</a:t>
            </a:r>
            <a:r>
              <a:rPr lang="en-US" sz="2872" dirty="0">
                <a:solidFill>
                  <a:srgbClr val="FFFFFF"/>
                </a:solidFill>
                <a:latin typeface="Montserrat Bold"/>
              </a:rPr>
              <a:t> </a:t>
            </a:r>
            <a:r>
              <a:rPr lang="en-US" sz="2872" dirty="0" err="1">
                <a:solidFill>
                  <a:srgbClr val="FFFFFF"/>
                </a:solidFill>
                <a:latin typeface="Montserrat Bold"/>
              </a:rPr>
              <a:t>giữa</a:t>
            </a:r>
            <a:r>
              <a:rPr lang="en-US" sz="2872" dirty="0">
                <a:solidFill>
                  <a:srgbClr val="FFFFFF"/>
                </a:solidFill>
                <a:latin typeface="Montserrat Bold"/>
              </a:rPr>
              <a:t> </a:t>
            </a:r>
            <a:r>
              <a:rPr lang="en-US" sz="2872" dirty="0" err="1">
                <a:solidFill>
                  <a:srgbClr val="FFFFFF"/>
                </a:solidFill>
                <a:latin typeface="Montserrat Bold"/>
              </a:rPr>
              <a:t>các</a:t>
            </a:r>
            <a:r>
              <a:rPr lang="en-US" sz="2872" dirty="0">
                <a:solidFill>
                  <a:srgbClr val="FFFFFF"/>
                </a:solidFill>
                <a:latin typeface="Montserrat Bold"/>
              </a:rPr>
              <a:t> </a:t>
            </a:r>
            <a:r>
              <a:rPr lang="en-US" sz="2872" dirty="0" err="1">
                <a:solidFill>
                  <a:srgbClr val="FFFFFF"/>
                </a:solidFill>
                <a:latin typeface="Montserrat Bold"/>
              </a:rPr>
              <a:t>mục</a:t>
            </a:r>
            <a:r>
              <a:rPr lang="en-US" sz="2872" dirty="0">
                <a:solidFill>
                  <a:srgbClr val="FFFFFF"/>
                </a:solidFill>
                <a:latin typeface="Montserrat Bold"/>
              </a:rPr>
              <a:t>. </a:t>
            </a:r>
          </a:p>
          <a:p>
            <a:pPr algn="just">
              <a:lnSpc>
                <a:spcPts val="5141"/>
              </a:lnSpc>
            </a:pPr>
            <a:r>
              <a:rPr lang="en-US" sz="3672" dirty="0">
                <a:solidFill>
                  <a:srgbClr val="FFFFFF"/>
                </a:solidFill>
                <a:latin typeface="Montserrat Bold"/>
              </a:rPr>
              <a:t>Lift </a:t>
            </a:r>
            <a:r>
              <a:rPr lang="en-US" sz="3672" dirty="0" err="1">
                <a:solidFill>
                  <a:srgbClr val="FFFFFF"/>
                </a:solidFill>
                <a:latin typeface="Montserrat Bold"/>
              </a:rPr>
              <a:t>thường</a:t>
            </a:r>
            <a:r>
              <a:rPr lang="en-US" sz="3672" dirty="0">
                <a:solidFill>
                  <a:srgbClr val="FFFFFF"/>
                </a:solidFill>
                <a:latin typeface="Montserrat Bold"/>
              </a:rPr>
              <a:t> </a:t>
            </a:r>
            <a:r>
              <a:rPr lang="en-US" sz="3672" dirty="0" err="1">
                <a:solidFill>
                  <a:srgbClr val="FFFFFF"/>
                </a:solidFill>
                <a:latin typeface="Montserrat Bold"/>
              </a:rPr>
              <a:t>được</a:t>
            </a:r>
            <a:r>
              <a:rPr lang="en-US" sz="3672" dirty="0">
                <a:solidFill>
                  <a:srgbClr val="FFFFFF"/>
                </a:solidFill>
                <a:latin typeface="Montserrat Bold"/>
              </a:rPr>
              <a:t> </a:t>
            </a:r>
            <a:r>
              <a:rPr lang="en-US" sz="3672" dirty="0" err="1">
                <a:solidFill>
                  <a:srgbClr val="FFFFFF"/>
                </a:solidFill>
                <a:latin typeface="Montserrat Bold"/>
              </a:rPr>
              <a:t>sử</a:t>
            </a:r>
            <a:r>
              <a:rPr lang="en-US" sz="3672" dirty="0">
                <a:solidFill>
                  <a:srgbClr val="FFFFFF"/>
                </a:solidFill>
                <a:latin typeface="Montserrat Bold"/>
              </a:rPr>
              <a:t> </a:t>
            </a:r>
            <a:r>
              <a:rPr lang="en-US" sz="3672" dirty="0" err="1">
                <a:solidFill>
                  <a:srgbClr val="FFFFFF"/>
                </a:solidFill>
                <a:latin typeface="Montserrat Bold"/>
              </a:rPr>
              <a:t>dụng</a:t>
            </a:r>
            <a:r>
              <a:rPr lang="en-US" sz="3672" dirty="0">
                <a:solidFill>
                  <a:srgbClr val="FFFFFF"/>
                </a:solidFill>
                <a:latin typeface="Montserrat Bold"/>
              </a:rPr>
              <a:t> </a:t>
            </a:r>
            <a:r>
              <a:rPr lang="en-US" sz="3672" dirty="0" err="1">
                <a:solidFill>
                  <a:srgbClr val="FFFFFF"/>
                </a:solidFill>
                <a:latin typeface="Montserrat Bold"/>
              </a:rPr>
              <a:t>trong</a:t>
            </a:r>
            <a:r>
              <a:rPr lang="en-US" sz="3672" dirty="0">
                <a:solidFill>
                  <a:srgbClr val="FFFFFF"/>
                </a:solidFill>
                <a:latin typeface="Montserrat Bold"/>
              </a:rPr>
              <a:t> </a:t>
            </a:r>
            <a:r>
              <a:rPr lang="en-US" sz="3672" dirty="0" err="1">
                <a:solidFill>
                  <a:srgbClr val="FFFFFF"/>
                </a:solidFill>
                <a:latin typeface="Montserrat Bold"/>
              </a:rPr>
              <a:t>việc</a:t>
            </a:r>
            <a:r>
              <a:rPr lang="en-US" sz="3672" dirty="0">
                <a:solidFill>
                  <a:srgbClr val="FFFFFF"/>
                </a:solidFill>
                <a:latin typeface="Montserrat Bold"/>
              </a:rPr>
              <a:t> </a:t>
            </a:r>
            <a:r>
              <a:rPr lang="en-US" sz="3672" dirty="0" err="1">
                <a:solidFill>
                  <a:srgbClr val="FFFFFF"/>
                </a:solidFill>
                <a:latin typeface="Montserrat Bold"/>
              </a:rPr>
              <a:t>xác</a:t>
            </a:r>
            <a:r>
              <a:rPr lang="en-US" sz="3672" dirty="0">
                <a:solidFill>
                  <a:srgbClr val="FFFFFF"/>
                </a:solidFill>
                <a:latin typeface="Montserrat Bold"/>
              </a:rPr>
              <a:t> </a:t>
            </a:r>
            <a:r>
              <a:rPr lang="en-US" sz="3672" dirty="0" err="1">
                <a:solidFill>
                  <a:srgbClr val="FFFFFF"/>
                </a:solidFill>
                <a:latin typeface="Montserrat Bold"/>
              </a:rPr>
              <a:t>định</a:t>
            </a:r>
            <a:r>
              <a:rPr lang="en-US" sz="3672" dirty="0">
                <a:solidFill>
                  <a:srgbClr val="FFFFFF"/>
                </a:solidFill>
                <a:latin typeface="Montserrat Bold"/>
              </a:rPr>
              <a:t> </a:t>
            </a:r>
            <a:r>
              <a:rPr lang="en-US" sz="3672" dirty="0" err="1">
                <a:solidFill>
                  <a:srgbClr val="FFFFFF"/>
                </a:solidFill>
                <a:latin typeface="Montserrat Bold"/>
              </a:rPr>
              <a:t>mối</a:t>
            </a:r>
            <a:r>
              <a:rPr lang="en-US" sz="3672" dirty="0">
                <a:solidFill>
                  <a:srgbClr val="FFFFFF"/>
                </a:solidFill>
                <a:latin typeface="Montserrat Bold"/>
              </a:rPr>
              <a:t> </a:t>
            </a:r>
            <a:r>
              <a:rPr lang="en-US" sz="3672" dirty="0" err="1">
                <a:solidFill>
                  <a:srgbClr val="FFFFFF"/>
                </a:solidFill>
                <a:latin typeface="Montserrat Bold"/>
              </a:rPr>
              <a:t>quan</a:t>
            </a:r>
            <a:r>
              <a:rPr lang="en-US" sz="3672" dirty="0">
                <a:solidFill>
                  <a:srgbClr val="FFFFFF"/>
                </a:solidFill>
                <a:latin typeface="Montserrat Bold"/>
              </a:rPr>
              <a:t> </a:t>
            </a:r>
            <a:r>
              <a:rPr lang="en-US" sz="3672" dirty="0" err="1">
                <a:solidFill>
                  <a:srgbClr val="FFFFFF"/>
                </a:solidFill>
                <a:latin typeface="Montserrat Bold"/>
              </a:rPr>
              <a:t>hệ</a:t>
            </a:r>
            <a:r>
              <a:rPr lang="en-US" sz="3672" dirty="0">
                <a:solidFill>
                  <a:srgbClr val="FFFFFF"/>
                </a:solidFill>
                <a:latin typeface="Montserrat Bold"/>
              </a:rPr>
              <a:t> </a:t>
            </a:r>
            <a:r>
              <a:rPr lang="en-US" sz="3672" dirty="0" err="1">
                <a:solidFill>
                  <a:srgbClr val="FFFFFF"/>
                </a:solidFill>
                <a:latin typeface="Montserrat Bold"/>
              </a:rPr>
              <a:t>giữa</a:t>
            </a:r>
            <a:r>
              <a:rPr lang="en-US" sz="3672" dirty="0">
                <a:solidFill>
                  <a:srgbClr val="FFFFFF"/>
                </a:solidFill>
                <a:latin typeface="Montserrat Bold"/>
              </a:rPr>
              <a:t> </a:t>
            </a:r>
            <a:r>
              <a:rPr lang="en-US" sz="3672" dirty="0" err="1">
                <a:solidFill>
                  <a:srgbClr val="FFFFFF"/>
                </a:solidFill>
                <a:latin typeface="Montserrat Bold"/>
              </a:rPr>
              <a:t>các</a:t>
            </a:r>
            <a:r>
              <a:rPr lang="en-US" sz="3672" dirty="0">
                <a:solidFill>
                  <a:srgbClr val="FFFFFF"/>
                </a:solidFill>
                <a:latin typeface="Montserrat Bold"/>
              </a:rPr>
              <a:t> </a:t>
            </a:r>
            <a:r>
              <a:rPr lang="en-US" sz="3672" dirty="0" err="1">
                <a:solidFill>
                  <a:srgbClr val="FFFFFF"/>
                </a:solidFill>
                <a:latin typeface="Montserrat Bold"/>
              </a:rPr>
              <a:t>mục</a:t>
            </a:r>
            <a:r>
              <a:rPr lang="en-US" sz="3672" dirty="0">
                <a:solidFill>
                  <a:srgbClr val="FFFFFF"/>
                </a:solidFill>
                <a:latin typeface="Montserrat Bold"/>
              </a:rPr>
              <a:t> </a:t>
            </a:r>
            <a:r>
              <a:rPr lang="en-US" sz="3672" dirty="0" err="1">
                <a:solidFill>
                  <a:srgbClr val="FFFFFF"/>
                </a:solidFill>
                <a:latin typeface="Montserrat Bold"/>
              </a:rPr>
              <a:t>trong</a:t>
            </a:r>
            <a:r>
              <a:rPr lang="en-US" sz="3672" dirty="0">
                <a:solidFill>
                  <a:srgbClr val="FFFFFF"/>
                </a:solidFill>
                <a:latin typeface="Montserrat Bold"/>
              </a:rPr>
              <a:t> </a:t>
            </a:r>
            <a:r>
              <a:rPr lang="en-US" sz="3672" dirty="0" err="1">
                <a:solidFill>
                  <a:srgbClr val="FFFFFF"/>
                </a:solidFill>
                <a:latin typeface="Montserrat Bold"/>
              </a:rPr>
              <a:t>quy</a:t>
            </a:r>
            <a:r>
              <a:rPr lang="en-US" sz="3672" dirty="0">
                <a:solidFill>
                  <a:srgbClr val="FFFFFF"/>
                </a:solidFill>
                <a:latin typeface="Montserrat Bold"/>
              </a:rPr>
              <a:t> </a:t>
            </a:r>
            <a:r>
              <a:rPr lang="en-US" sz="3672" dirty="0" err="1">
                <a:solidFill>
                  <a:srgbClr val="FFFFFF"/>
                </a:solidFill>
                <a:latin typeface="Montserrat Bold"/>
              </a:rPr>
              <a:t>tắc</a:t>
            </a:r>
            <a:r>
              <a:rPr lang="en-US" sz="3672" dirty="0">
                <a:solidFill>
                  <a:srgbClr val="FFFFFF"/>
                </a:solidFill>
                <a:latin typeface="Montserrat Bold"/>
              </a:rPr>
              <a:t> </a:t>
            </a:r>
            <a:r>
              <a:rPr lang="en-US" sz="3672" dirty="0" err="1">
                <a:solidFill>
                  <a:srgbClr val="FFFFFF"/>
                </a:solidFill>
                <a:latin typeface="Montserrat Bold"/>
              </a:rPr>
              <a:t>kết</a:t>
            </a:r>
            <a:r>
              <a:rPr lang="en-US" sz="3672" dirty="0">
                <a:solidFill>
                  <a:srgbClr val="FFFFFF"/>
                </a:solidFill>
                <a:latin typeface="Montserrat Bold"/>
              </a:rPr>
              <a:t> </a:t>
            </a:r>
            <a:r>
              <a:rPr lang="en-US" sz="3672" dirty="0" err="1">
                <a:solidFill>
                  <a:srgbClr val="FFFFFF"/>
                </a:solidFill>
                <a:latin typeface="Montserrat Bold"/>
              </a:rPr>
              <a:t>hợp</a:t>
            </a:r>
            <a:r>
              <a:rPr lang="en-US" sz="3672" dirty="0">
                <a:solidFill>
                  <a:srgbClr val="FFFFFF"/>
                </a:solidFill>
                <a:latin typeface="Montserrat Bold"/>
              </a:rPr>
              <a:t> (association rules), </a:t>
            </a:r>
            <a:r>
              <a:rPr lang="en-US" sz="3672" dirty="0" err="1">
                <a:solidFill>
                  <a:srgbClr val="FFFFFF"/>
                </a:solidFill>
                <a:latin typeface="Montserrat Bold"/>
              </a:rPr>
              <a:t>nơi</a:t>
            </a:r>
            <a:r>
              <a:rPr lang="en-US" sz="3672" dirty="0">
                <a:solidFill>
                  <a:srgbClr val="FFFFFF"/>
                </a:solidFill>
                <a:latin typeface="Montserrat Bold"/>
              </a:rPr>
              <a:t> </a:t>
            </a:r>
            <a:r>
              <a:rPr lang="en-US" sz="3672" dirty="0" err="1">
                <a:solidFill>
                  <a:srgbClr val="FFFFFF"/>
                </a:solidFill>
                <a:latin typeface="Montserrat Bold"/>
              </a:rPr>
              <a:t>bạn</a:t>
            </a:r>
            <a:r>
              <a:rPr lang="en-US" sz="3672" dirty="0">
                <a:solidFill>
                  <a:srgbClr val="FFFFFF"/>
                </a:solidFill>
                <a:latin typeface="Montserrat Bold"/>
              </a:rPr>
              <a:t> </a:t>
            </a:r>
            <a:r>
              <a:rPr lang="en-US" sz="3672" dirty="0" err="1">
                <a:solidFill>
                  <a:srgbClr val="FFFFFF"/>
                </a:solidFill>
                <a:latin typeface="Montserrat Bold"/>
              </a:rPr>
              <a:t>đánh</a:t>
            </a:r>
            <a:r>
              <a:rPr lang="en-US" sz="3672" dirty="0">
                <a:solidFill>
                  <a:srgbClr val="FFFFFF"/>
                </a:solidFill>
                <a:latin typeface="Montserrat Bold"/>
              </a:rPr>
              <a:t> </a:t>
            </a:r>
            <a:r>
              <a:rPr lang="en-US" sz="3672" dirty="0" err="1">
                <a:solidFill>
                  <a:srgbClr val="FFFFFF"/>
                </a:solidFill>
                <a:latin typeface="Montserrat Bold"/>
              </a:rPr>
              <a:t>giá</a:t>
            </a:r>
            <a:r>
              <a:rPr lang="en-US" sz="3672" dirty="0">
                <a:solidFill>
                  <a:srgbClr val="FFFFFF"/>
                </a:solidFill>
                <a:latin typeface="Montserrat Bold"/>
              </a:rPr>
              <a:t> </a:t>
            </a:r>
            <a:r>
              <a:rPr lang="en-US" sz="3672" dirty="0" err="1">
                <a:solidFill>
                  <a:srgbClr val="FFFFFF"/>
                </a:solidFill>
                <a:latin typeface="Montserrat Bold"/>
              </a:rPr>
              <a:t>mức</a:t>
            </a:r>
            <a:r>
              <a:rPr lang="en-US" sz="3672" dirty="0">
                <a:solidFill>
                  <a:srgbClr val="FFFFFF"/>
                </a:solidFill>
                <a:latin typeface="Montserrat Bold"/>
              </a:rPr>
              <a:t> </a:t>
            </a:r>
            <a:r>
              <a:rPr lang="en-US" sz="3672" dirty="0" err="1">
                <a:solidFill>
                  <a:srgbClr val="FFFFFF"/>
                </a:solidFill>
                <a:latin typeface="Montserrat Bold"/>
              </a:rPr>
              <a:t>độ</a:t>
            </a:r>
            <a:r>
              <a:rPr lang="en-US" sz="3672" dirty="0">
                <a:solidFill>
                  <a:srgbClr val="FFFFFF"/>
                </a:solidFill>
                <a:latin typeface="Montserrat Bold"/>
              </a:rPr>
              <a:t> </a:t>
            </a:r>
            <a:r>
              <a:rPr lang="en-US" sz="3672" dirty="0" err="1">
                <a:solidFill>
                  <a:srgbClr val="FFFFFF"/>
                </a:solidFill>
                <a:latin typeface="Montserrat Bold"/>
              </a:rPr>
              <a:t>ảnh</a:t>
            </a:r>
            <a:r>
              <a:rPr lang="en-US" sz="3672" dirty="0">
                <a:solidFill>
                  <a:srgbClr val="FFFFFF"/>
                </a:solidFill>
                <a:latin typeface="Montserrat Bold"/>
              </a:rPr>
              <a:t> </a:t>
            </a:r>
            <a:r>
              <a:rPr lang="en-US" sz="3672" dirty="0" err="1">
                <a:solidFill>
                  <a:srgbClr val="FFFFFF"/>
                </a:solidFill>
                <a:latin typeface="Montserrat Bold"/>
              </a:rPr>
              <a:t>hưởng</a:t>
            </a:r>
            <a:r>
              <a:rPr lang="en-US" sz="3672" dirty="0">
                <a:solidFill>
                  <a:srgbClr val="FFFFFF"/>
                </a:solidFill>
                <a:latin typeface="Montserrat Bold"/>
              </a:rPr>
              <a:t> </a:t>
            </a:r>
            <a:r>
              <a:rPr lang="en-US" sz="3672" dirty="0" err="1">
                <a:solidFill>
                  <a:srgbClr val="FFFFFF"/>
                </a:solidFill>
                <a:latin typeface="Montserrat Bold"/>
              </a:rPr>
              <a:t>của</a:t>
            </a:r>
            <a:r>
              <a:rPr lang="en-US" sz="3672" dirty="0">
                <a:solidFill>
                  <a:srgbClr val="FFFFFF"/>
                </a:solidFill>
                <a:latin typeface="Montserrat Bold"/>
              </a:rPr>
              <a:t> </a:t>
            </a:r>
            <a:r>
              <a:rPr lang="en-US" sz="3672" dirty="0" err="1">
                <a:solidFill>
                  <a:srgbClr val="FFFFFF"/>
                </a:solidFill>
                <a:latin typeface="Montserrat Bold"/>
              </a:rPr>
              <a:t>một</a:t>
            </a:r>
            <a:r>
              <a:rPr lang="en-US" sz="3672" dirty="0">
                <a:solidFill>
                  <a:srgbClr val="FFFFFF"/>
                </a:solidFill>
                <a:latin typeface="Montserrat Bold"/>
              </a:rPr>
              <a:t> </a:t>
            </a:r>
            <a:r>
              <a:rPr lang="en-US" sz="3672" dirty="0" err="1">
                <a:solidFill>
                  <a:srgbClr val="FFFFFF"/>
                </a:solidFill>
                <a:latin typeface="Montserrat Bold"/>
              </a:rPr>
              <a:t>mục</a:t>
            </a:r>
            <a:r>
              <a:rPr lang="en-US" sz="3672" dirty="0">
                <a:solidFill>
                  <a:srgbClr val="FFFFFF"/>
                </a:solidFill>
                <a:latin typeface="Montserrat Bold"/>
              </a:rPr>
              <a:t> (</a:t>
            </a:r>
            <a:r>
              <a:rPr lang="en-US" sz="3672" dirty="0" err="1">
                <a:solidFill>
                  <a:srgbClr val="FFFFFF"/>
                </a:solidFill>
                <a:latin typeface="Montserrat Bold"/>
              </a:rPr>
              <a:t>hoặc</a:t>
            </a:r>
            <a:r>
              <a:rPr lang="en-US" sz="3672" dirty="0">
                <a:solidFill>
                  <a:srgbClr val="FFFFFF"/>
                </a:solidFill>
                <a:latin typeface="Montserrat Bold"/>
              </a:rPr>
              <a:t> </a:t>
            </a:r>
            <a:r>
              <a:rPr lang="en-US" sz="3672" dirty="0" err="1">
                <a:solidFill>
                  <a:srgbClr val="FFFFFF"/>
                </a:solidFill>
                <a:latin typeface="Montserrat Bold"/>
              </a:rPr>
              <a:t>tập</a:t>
            </a:r>
            <a:r>
              <a:rPr lang="en-US" sz="3672" dirty="0">
                <a:solidFill>
                  <a:srgbClr val="FFFFFF"/>
                </a:solidFill>
                <a:latin typeface="Montserrat Bold"/>
              </a:rPr>
              <a:t> </a:t>
            </a:r>
            <a:r>
              <a:rPr lang="en-US" sz="3672" dirty="0" err="1">
                <a:solidFill>
                  <a:srgbClr val="FFFFFF"/>
                </a:solidFill>
                <a:latin typeface="Montserrat Bold"/>
              </a:rPr>
              <a:t>hợp</a:t>
            </a:r>
            <a:r>
              <a:rPr lang="en-US" sz="3672" dirty="0">
                <a:solidFill>
                  <a:srgbClr val="FFFFFF"/>
                </a:solidFill>
                <a:latin typeface="Montserrat Bold"/>
              </a:rPr>
              <a:t> </a:t>
            </a:r>
            <a:r>
              <a:rPr lang="en-US" sz="3672" dirty="0" err="1">
                <a:solidFill>
                  <a:srgbClr val="FFFFFF"/>
                </a:solidFill>
                <a:latin typeface="Montserrat Bold"/>
              </a:rPr>
              <a:t>các</a:t>
            </a:r>
            <a:r>
              <a:rPr lang="en-US" sz="3672" dirty="0">
                <a:solidFill>
                  <a:srgbClr val="FFFFFF"/>
                </a:solidFill>
                <a:latin typeface="Montserrat Bold"/>
              </a:rPr>
              <a:t> </a:t>
            </a:r>
            <a:r>
              <a:rPr lang="en-US" sz="3672" dirty="0" err="1">
                <a:solidFill>
                  <a:srgbClr val="FFFFFF"/>
                </a:solidFill>
                <a:latin typeface="Montserrat Bold"/>
              </a:rPr>
              <a:t>mục</a:t>
            </a:r>
            <a:r>
              <a:rPr lang="en-US" sz="3672" dirty="0">
                <a:solidFill>
                  <a:srgbClr val="FFFFFF"/>
                </a:solidFill>
                <a:latin typeface="Montserrat Bold"/>
              </a:rPr>
              <a:t>) </a:t>
            </a:r>
            <a:r>
              <a:rPr lang="en-US" sz="3672" dirty="0" err="1">
                <a:solidFill>
                  <a:srgbClr val="FFFFFF"/>
                </a:solidFill>
                <a:latin typeface="Montserrat Bold"/>
              </a:rPr>
              <a:t>lên</a:t>
            </a:r>
            <a:r>
              <a:rPr lang="en-US" sz="3672" dirty="0">
                <a:solidFill>
                  <a:srgbClr val="FFFFFF"/>
                </a:solidFill>
                <a:latin typeface="Montserrat Bold"/>
              </a:rPr>
              <a:t> </a:t>
            </a:r>
            <a:r>
              <a:rPr lang="en-US" sz="3672" dirty="0" err="1">
                <a:solidFill>
                  <a:srgbClr val="FFFFFF"/>
                </a:solidFill>
                <a:latin typeface="Montserrat Bold"/>
              </a:rPr>
              <a:t>một</a:t>
            </a:r>
            <a:r>
              <a:rPr lang="en-US" sz="3672" dirty="0">
                <a:solidFill>
                  <a:srgbClr val="FFFFFF"/>
                </a:solidFill>
                <a:latin typeface="Montserrat Bold"/>
              </a:rPr>
              <a:t> </a:t>
            </a:r>
            <a:r>
              <a:rPr lang="en-US" sz="3672" dirty="0" err="1">
                <a:solidFill>
                  <a:srgbClr val="FFFFFF"/>
                </a:solidFill>
                <a:latin typeface="Montserrat Bold"/>
              </a:rPr>
              <a:t>mục</a:t>
            </a:r>
            <a:r>
              <a:rPr lang="en-US" sz="3672" dirty="0">
                <a:solidFill>
                  <a:srgbClr val="FFFFFF"/>
                </a:solidFill>
                <a:latin typeface="Montserrat Bold"/>
              </a:rPr>
              <a:t> </a:t>
            </a:r>
            <a:r>
              <a:rPr lang="en-US" sz="3672" dirty="0" err="1">
                <a:solidFill>
                  <a:srgbClr val="FFFFFF"/>
                </a:solidFill>
                <a:latin typeface="Montserrat Bold"/>
              </a:rPr>
              <a:t>khác</a:t>
            </a:r>
            <a:r>
              <a:rPr lang="en-US" sz="3672" dirty="0">
                <a:solidFill>
                  <a:srgbClr val="FFFFFF"/>
                </a:solidFill>
                <a:latin typeface="Montserrat Bold"/>
              </a:rPr>
              <a:t>.</a:t>
            </a:r>
          </a:p>
          <a:p>
            <a:pPr algn="just">
              <a:lnSpc>
                <a:spcPts val="4021"/>
              </a:lnSpc>
            </a:pPr>
            <a:endParaRPr lang="en-US" sz="3672" dirty="0">
              <a:solidFill>
                <a:srgbClr val="FFFFFF"/>
              </a:solidFill>
              <a:latin typeface="Montserrat Bold"/>
            </a:endParaRPr>
          </a:p>
          <a:p>
            <a:pPr algn="just">
              <a:lnSpc>
                <a:spcPts val="4021"/>
              </a:lnSpc>
            </a:pPr>
            <a:endParaRPr lang="en-US" sz="3672" dirty="0">
              <a:solidFill>
                <a:srgbClr val="FFFFFF"/>
              </a:solidFill>
              <a:latin typeface="Montserrat Bold"/>
            </a:endParaRPr>
          </a:p>
          <a:p>
            <a:pPr algn="just">
              <a:lnSpc>
                <a:spcPts val="3902"/>
              </a:lnSpc>
            </a:pPr>
            <a:endParaRPr lang="en-US" sz="3672" dirty="0">
              <a:solidFill>
                <a:srgbClr val="FFFFFF"/>
              </a:solidFill>
              <a:latin typeface="Montserrat Bold"/>
            </a:endParaRPr>
          </a:p>
          <a:p>
            <a:pPr algn="just">
              <a:lnSpc>
                <a:spcPts val="3841"/>
              </a:lnSpc>
            </a:pPr>
            <a:endParaRPr lang="en-US" sz="3672" dirty="0">
              <a:solidFill>
                <a:srgbClr val="FFFFFF"/>
              </a:solidFill>
              <a:latin typeface="Montserrat Bold"/>
            </a:endParaRPr>
          </a:p>
        </p:txBody>
      </p:sp>
      <p:sp>
        <p:nvSpPr>
          <p:cNvPr id="9" name="TextBox 9"/>
          <p:cNvSpPr txBox="1"/>
          <p:nvPr/>
        </p:nvSpPr>
        <p:spPr>
          <a:xfrm>
            <a:off x="200889" y="6184144"/>
            <a:ext cx="17886221" cy="764540"/>
          </a:xfrm>
          <a:prstGeom prst="rect">
            <a:avLst/>
          </a:prstGeom>
        </p:spPr>
        <p:txBody>
          <a:bodyPr lIns="0" tIns="0" rIns="0" bIns="0" rtlCol="0" anchor="t">
            <a:spAutoFit/>
          </a:bodyPr>
          <a:lstStyle/>
          <a:p>
            <a:pPr algn="ctr">
              <a:lnSpc>
                <a:spcPts val="6160"/>
              </a:lnSpc>
            </a:pPr>
            <a:r>
              <a:rPr lang="en-US" sz="4400">
                <a:solidFill>
                  <a:srgbClr val="FFFFFF"/>
                </a:solidFill>
                <a:latin typeface="DejaVu Serif Bold"/>
              </a:rPr>
              <a:t>Công thức tính Lift của kỹ thuật được biểu diễn như sau:</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6724066" y="-3249112"/>
            <a:ext cx="11805542" cy="11805542"/>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203420" y="117746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9736" y="2166342"/>
            <a:ext cx="6643120" cy="2352776"/>
          </a:xfrm>
          <a:custGeom>
            <a:avLst/>
            <a:gdLst/>
            <a:ahLst/>
            <a:cxnLst/>
            <a:rect l="l" t="t" r="r" b="b"/>
            <a:pathLst>
              <a:path w="6643120" h="2352776">
                <a:moveTo>
                  <a:pt x="0" y="0"/>
                </a:moveTo>
                <a:lnTo>
                  <a:pt x="6643120" y="0"/>
                </a:lnTo>
                <a:lnTo>
                  <a:pt x="6643120" y="2352775"/>
                </a:lnTo>
                <a:lnTo>
                  <a:pt x="0" y="2352775"/>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sp>
      <p:sp>
        <p:nvSpPr>
          <p:cNvPr id="6" name="Freeform 6"/>
          <p:cNvSpPr/>
          <p:nvPr/>
        </p:nvSpPr>
        <p:spPr>
          <a:xfrm>
            <a:off x="7117771" y="157064"/>
            <a:ext cx="10914878" cy="4653883"/>
          </a:xfrm>
          <a:custGeom>
            <a:avLst/>
            <a:gdLst/>
            <a:ahLst/>
            <a:cxnLst/>
            <a:rect l="l" t="t" r="r" b="b"/>
            <a:pathLst>
              <a:path w="10914878" h="4653883">
                <a:moveTo>
                  <a:pt x="0" y="0"/>
                </a:moveTo>
                <a:lnTo>
                  <a:pt x="10914878" y="0"/>
                </a:lnTo>
                <a:lnTo>
                  <a:pt x="10914878" y="4653883"/>
                </a:lnTo>
                <a:lnTo>
                  <a:pt x="0" y="4653883"/>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sp>
      <p:sp>
        <p:nvSpPr>
          <p:cNvPr id="7" name="TextBox 7"/>
          <p:cNvSpPr txBox="1"/>
          <p:nvPr/>
        </p:nvSpPr>
        <p:spPr>
          <a:xfrm>
            <a:off x="390528" y="4763322"/>
            <a:ext cx="17642121" cy="4834712"/>
          </a:xfrm>
          <a:prstGeom prst="rect">
            <a:avLst/>
          </a:prstGeom>
        </p:spPr>
        <p:txBody>
          <a:bodyPr lIns="0" tIns="0" rIns="0" bIns="0" rtlCol="0" anchor="t">
            <a:spAutoFit/>
          </a:bodyPr>
          <a:lstStyle/>
          <a:p>
            <a:pPr>
              <a:lnSpc>
                <a:spcPts val="3894"/>
              </a:lnSpc>
            </a:pPr>
            <a:r>
              <a:rPr lang="en-US" sz="2782">
                <a:solidFill>
                  <a:srgbClr val="FFFFFF"/>
                </a:solidFill>
                <a:latin typeface="Noto Serif Display"/>
              </a:rPr>
              <a:t>Ý nghĩa của Lift:</a:t>
            </a:r>
          </a:p>
          <a:p>
            <a:pPr>
              <a:lnSpc>
                <a:spcPts val="3894"/>
              </a:lnSpc>
            </a:pPr>
            <a:r>
              <a:rPr lang="en-US" sz="2782">
                <a:solidFill>
                  <a:srgbClr val="FFFFFF"/>
                </a:solidFill>
                <a:latin typeface="Noto Serif Display"/>
              </a:rPr>
              <a:t>Lift &gt; 1: Điều này cho thấy sự phụ thuộc giữa các thuộc tính X và Y. X xuất hiện thường xuyên hơn cùng với Y so với trường hợp chúng độc lập. Nói cách khác, quy tắc kết hợp là đáng chú ý và có thể hữu ích trong việc dự đoán sự xuất hiện của Y dựa trên sự hiện diện của X.</a:t>
            </a:r>
          </a:p>
          <a:p>
            <a:pPr>
              <a:lnSpc>
                <a:spcPts val="3894"/>
              </a:lnSpc>
            </a:pPr>
            <a:r>
              <a:rPr lang="en-US" sz="2782">
                <a:solidFill>
                  <a:srgbClr val="FFFFFF"/>
                </a:solidFill>
                <a:latin typeface="Noto Serif Display"/>
              </a:rPr>
              <a:t>Lift = 1: Điều này cho thấy X và Y độc lập với nhau. Sự xuất hiện của X không ảnh hưởng đến khả năng xuất hiện của Y. Quy tắc kết hợp không hữu ích cho việc dự đoán.</a:t>
            </a:r>
          </a:p>
          <a:p>
            <a:pPr>
              <a:lnSpc>
                <a:spcPts val="3894"/>
              </a:lnSpc>
            </a:pPr>
            <a:r>
              <a:rPr lang="en-US" sz="2782">
                <a:solidFill>
                  <a:srgbClr val="FFFFFF"/>
                </a:solidFill>
                <a:latin typeface="Noto Serif Display"/>
              </a:rPr>
              <a:t>Lift &lt; 1: Điều này cho thấy sự đối lập giữa các thuộc tính X và Y. X ít xuất hiện cùng với Y so với trường hợp chúng độc lập. Quy tắc kết hợp có thể hữu ích trong việc dự đoán sự không xuất hiện của Y dựa trên sự hiện diện của X.</a:t>
            </a:r>
          </a:p>
          <a:p>
            <a:pPr>
              <a:lnSpc>
                <a:spcPts val="3894"/>
              </a:lnSpc>
            </a:pPr>
            <a:endParaRPr lang="en-US" sz="2782">
              <a:solidFill>
                <a:srgbClr val="FFFFFF"/>
              </a:solidFill>
              <a:latin typeface="Noto Serif Display"/>
            </a:endParaRPr>
          </a:p>
        </p:txBody>
      </p:sp>
      <p:sp>
        <p:nvSpPr>
          <p:cNvPr id="8" name="TextBox 8"/>
          <p:cNvSpPr txBox="1"/>
          <p:nvPr/>
        </p:nvSpPr>
        <p:spPr>
          <a:xfrm>
            <a:off x="51608" y="130810"/>
            <a:ext cx="6859376" cy="1691005"/>
          </a:xfrm>
          <a:prstGeom prst="rect">
            <a:avLst/>
          </a:prstGeom>
        </p:spPr>
        <p:txBody>
          <a:bodyPr lIns="0" tIns="0" rIns="0" bIns="0" rtlCol="0" anchor="t">
            <a:spAutoFit/>
          </a:bodyPr>
          <a:lstStyle/>
          <a:p>
            <a:pPr algn="ctr">
              <a:lnSpc>
                <a:spcPts val="6720"/>
              </a:lnSpc>
            </a:pPr>
            <a:r>
              <a:rPr lang="en-US" sz="4800">
                <a:solidFill>
                  <a:srgbClr val="FFFFFF"/>
                </a:solidFill>
                <a:latin typeface="DejaVu Serif Bold"/>
              </a:rPr>
              <a:t>Công thức biểu diễn Độ nâng</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6724066" y="-3249112"/>
            <a:ext cx="11805542" cy="11805542"/>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203420" y="117746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5936479"/>
            <a:ext cx="5711291" cy="2287505"/>
          </a:xfrm>
          <a:custGeom>
            <a:avLst/>
            <a:gdLst/>
            <a:ahLst/>
            <a:cxnLst/>
            <a:rect l="l" t="t" r="r" b="b"/>
            <a:pathLst>
              <a:path w="5711291" h="2287505">
                <a:moveTo>
                  <a:pt x="0" y="0"/>
                </a:moveTo>
                <a:lnTo>
                  <a:pt x="5711291" y="0"/>
                </a:lnTo>
                <a:lnTo>
                  <a:pt x="5711291" y="2287505"/>
                </a:lnTo>
                <a:lnTo>
                  <a:pt x="0" y="2287505"/>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sp>
      <p:sp>
        <p:nvSpPr>
          <p:cNvPr id="6" name="Freeform 6"/>
          <p:cNvSpPr/>
          <p:nvPr/>
        </p:nvSpPr>
        <p:spPr>
          <a:xfrm>
            <a:off x="6125258" y="5508287"/>
            <a:ext cx="12162742" cy="4150995"/>
          </a:xfrm>
          <a:custGeom>
            <a:avLst/>
            <a:gdLst/>
            <a:ahLst/>
            <a:cxnLst/>
            <a:rect l="l" t="t" r="r" b="b"/>
            <a:pathLst>
              <a:path w="12162742" h="4150995">
                <a:moveTo>
                  <a:pt x="0" y="0"/>
                </a:moveTo>
                <a:lnTo>
                  <a:pt x="12162742" y="0"/>
                </a:lnTo>
                <a:lnTo>
                  <a:pt x="12162742" y="4150995"/>
                </a:lnTo>
                <a:lnTo>
                  <a:pt x="0" y="4150995"/>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sp>
      <p:sp>
        <p:nvSpPr>
          <p:cNvPr id="7" name="TextBox 7"/>
          <p:cNvSpPr txBox="1"/>
          <p:nvPr/>
        </p:nvSpPr>
        <p:spPr>
          <a:xfrm>
            <a:off x="838200" y="0"/>
            <a:ext cx="17309653" cy="1608393"/>
          </a:xfrm>
          <a:prstGeom prst="rect">
            <a:avLst/>
          </a:prstGeom>
        </p:spPr>
        <p:txBody>
          <a:bodyPr wrap="square" lIns="0" tIns="0" rIns="0" bIns="0" rtlCol="0" anchor="t">
            <a:spAutoFit/>
          </a:bodyPr>
          <a:lstStyle/>
          <a:p>
            <a:pPr algn="ctr">
              <a:lnSpc>
                <a:spcPts val="13198"/>
              </a:lnSpc>
            </a:pPr>
            <a:r>
              <a:rPr lang="en-US" sz="9427" dirty="0" err="1">
                <a:solidFill>
                  <a:srgbClr val="FFFFFF"/>
                </a:solidFill>
                <a:latin typeface="Noto Sans Bold"/>
              </a:rPr>
              <a:t>Độ</a:t>
            </a:r>
            <a:r>
              <a:rPr lang="en-US" sz="9427" dirty="0">
                <a:solidFill>
                  <a:srgbClr val="FFFFFF"/>
                </a:solidFill>
                <a:latin typeface="Noto Sans Bold"/>
              </a:rPr>
              <a:t> </a:t>
            </a:r>
            <a:r>
              <a:rPr lang="en-US" sz="9427" dirty="0" err="1">
                <a:solidFill>
                  <a:srgbClr val="FFFFFF"/>
                </a:solidFill>
                <a:latin typeface="Noto Sans Bold"/>
              </a:rPr>
              <a:t>nhận</a:t>
            </a:r>
            <a:r>
              <a:rPr lang="en-US" sz="9427" dirty="0">
                <a:solidFill>
                  <a:srgbClr val="FFFFFF"/>
                </a:solidFill>
                <a:latin typeface="Noto Sans Bold"/>
              </a:rPr>
              <a:t> </a:t>
            </a:r>
            <a:r>
              <a:rPr lang="en-US" sz="9427" dirty="0" err="1">
                <a:solidFill>
                  <a:srgbClr val="FFFFFF"/>
                </a:solidFill>
                <a:latin typeface="Noto Sans Bold"/>
              </a:rPr>
              <a:t>thức</a:t>
            </a:r>
            <a:r>
              <a:rPr lang="en-US" sz="9427" dirty="0">
                <a:solidFill>
                  <a:srgbClr val="FFFFFF"/>
                </a:solidFill>
                <a:latin typeface="Noto Sans Bold"/>
              </a:rPr>
              <a:t> (Conviction)</a:t>
            </a:r>
          </a:p>
        </p:txBody>
      </p:sp>
      <p:sp>
        <p:nvSpPr>
          <p:cNvPr id="8" name="TextBox 8"/>
          <p:cNvSpPr txBox="1"/>
          <p:nvPr/>
        </p:nvSpPr>
        <p:spPr>
          <a:xfrm>
            <a:off x="418196" y="1730570"/>
            <a:ext cx="15908796" cy="4925199"/>
          </a:xfrm>
          <a:prstGeom prst="rect">
            <a:avLst/>
          </a:prstGeom>
        </p:spPr>
        <p:txBody>
          <a:bodyPr lIns="0" tIns="0" rIns="0" bIns="0" rtlCol="0" anchor="t">
            <a:spAutoFit/>
          </a:bodyPr>
          <a:lstStyle/>
          <a:p>
            <a:pPr algn="just">
              <a:lnSpc>
                <a:spcPts val="6391"/>
              </a:lnSpc>
            </a:pPr>
            <a:r>
              <a:rPr lang="en-US" sz="4565" dirty="0" err="1">
                <a:solidFill>
                  <a:srgbClr val="FFFFFF"/>
                </a:solidFill>
                <a:latin typeface="Montserrat Bold"/>
              </a:rPr>
              <a:t>Định</a:t>
            </a:r>
            <a:r>
              <a:rPr lang="en-US" sz="4565" dirty="0">
                <a:solidFill>
                  <a:srgbClr val="FFFFFF"/>
                </a:solidFill>
                <a:latin typeface="Montserrat Bold"/>
              </a:rPr>
              <a:t> </a:t>
            </a:r>
            <a:r>
              <a:rPr lang="en-US" sz="4565" dirty="0" err="1">
                <a:solidFill>
                  <a:srgbClr val="FFFFFF"/>
                </a:solidFill>
                <a:latin typeface="Montserrat Bold"/>
              </a:rPr>
              <a:t>nghĩa</a:t>
            </a:r>
            <a:r>
              <a:rPr lang="en-US" sz="4565" dirty="0">
                <a:solidFill>
                  <a:srgbClr val="FFFFFF"/>
                </a:solidFill>
                <a:latin typeface="Montserrat Bold"/>
              </a:rPr>
              <a:t>: </a:t>
            </a:r>
          </a:p>
          <a:p>
            <a:pPr algn="just">
              <a:lnSpc>
                <a:spcPts val="3450"/>
              </a:lnSpc>
            </a:pPr>
            <a:r>
              <a:rPr lang="en-US" sz="2464" dirty="0" err="1">
                <a:solidFill>
                  <a:srgbClr val="FFFFFF"/>
                </a:solidFill>
                <a:latin typeface="Montserrat Bold"/>
              </a:rPr>
              <a:t>Độ</a:t>
            </a:r>
            <a:r>
              <a:rPr lang="en-US" sz="2464" dirty="0">
                <a:solidFill>
                  <a:srgbClr val="FFFFFF"/>
                </a:solidFill>
                <a:latin typeface="Montserrat Bold"/>
              </a:rPr>
              <a:t> </a:t>
            </a:r>
            <a:r>
              <a:rPr lang="en-US" sz="2464" dirty="0" err="1">
                <a:solidFill>
                  <a:srgbClr val="FFFFFF"/>
                </a:solidFill>
                <a:latin typeface="Montserrat Bold"/>
              </a:rPr>
              <a:t>nhận</a:t>
            </a:r>
            <a:r>
              <a:rPr lang="en-US" sz="2464" dirty="0">
                <a:solidFill>
                  <a:srgbClr val="FFFFFF"/>
                </a:solidFill>
                <a:latin typeface="Montserrat Bold"/>
              </a:rPr>
              <a:t> </a:t>
            </a:r>
            <a:r>
              <a:rPr lang="en-US" sz="2464" dirty="0" err="1">
                <a:solidFill>
                  <a:srgbClr val="FFFFFF"/>
                </a:solidFill>
                <a:latin typeface="Montserrat Bold"/>
              </a:rPr>
              <a:t>thức</a:t>
            </a:r>
            <a:r>
              <a:rPr lang="en-US" sz="2464" dirty="0">
                <a:solidFill>
                  <a:srgbClr val="FFFFFF"/>
                </a:solidFill>
                <a:latin typeface="Montserrat Bold"/>
              </a:rPr>
              <a:t> </a:t>
            </a:r>
            <a:r>
              <a:rPr lang="en-US" sz="2464" dirty="0" err="1">
                <a:solidFill>
                  <a:srgbClr val="FFFFFF"/>
                </a:solidFill>
                <a:latin typeface="Montserrat Bold"/>
              </a:rPr>
              <a:t>là</a:t>
            </a:r>
            <a:r>
              <a:rPr lang="en-US" sz="2464" dirty="0">
                <a:solidFill>
                  <a:srgbClr val="FFFFFF"/>
                </a:solidFill>
                <a:latin typeface="Montserrat Bold"/>
              </a:rPr>
              <a:t> </a:t>
            </a:r>
            <a:r>
              <a:rPr lang="en-US" sz="2464" dirty="0" err="1">
                <a:solidFill>
                  <a:srgbClr val="FFFFFF"/>
                </a:solidFill>
                <a:latin typeface="Montserrat Bold"/>
              </a:rPr>
              <a:t>một</a:t>
            </a:r>
            <a:r>
              <a:rPr lang="en-US" sz="2464" dirty="0">
                <a:solidFill>
                  <a:srgbClr val="FFFFFF"/>
                </a:solidFill>
                <a:latin typeface="Montserrat Bold"/>
              </a:rPr>
              <a:t> </a:t>
            </a:r>
            <a:r>
              <a:rPr lang="en-US" sz="2464" dirty="0" err="1">
                <a:solidFill>
                  <a:srgbClr val="FFFFFF"/>
                </a:solidFill>
                <a:latin typeface="Montserrat Bold"/>
              </a:rPr>
              <a:t>độ</a:t>
            </a:r>
            <a:r>
              <a:rPr lang="en-US" sz="2464" dirty="0">
                <a:solidFill>
                  <a:srgbClr val="FFFFFF"/>
                </a:solidFill>
                <a:latin typeface="Montserrat Bold"/>
              </a:rPr>
              <a:t> </a:t>
            </a:r>
            <a:r>
              <a:rPr lang="en-US" sz="2464" dirty="0" err="1">
                <a:solidFill>
                  <a:srgbClr val="FFFFFF"/>
                </a:solidFill>
                <a:latin typeface="Montserrat Bold"/>
              </a:rPr>
              <a:t>đo</a:t>
            </a:r>
            <a:r>
              <a:rPr lang="en-US" sz="2464" dirty="0">
                <a:solidFill>
                  <a:srgbClr val="FFFFFF"/>
                </a:solidFill>
                <a:latin typeface="Montserrat Bold"/>
              </a:rPr>
              <a:t> </a:t>
            </a:r>
            <a:r>
              <a:rPr lang="en-US" sz="2464" dirty="0" err="1">
                <a:solidFill>
                  <a:srgbClr val="FFFFFF"/>
                </a:solidFill>
                <a:latin typeface="Montserrat Bold"/>
              </a:rPr>
              <a:t>được</a:t>
            </a:r>
            <a:r>
              <a:rPr lang="en-US" sz="2464" dirty="0">
                <a:solidFill>
                  <a:srgbClr val="FFFFFF"/>
                </a:solidFill>
                <a:latin typeface="Montserrat Bold"/>
              </a:rPr>
              <a:t> </a:t>
            </a:r>
            <a:r>
              <a:rPr lang="en-US" sz="2464" dirty="0" err="1">
                <a:solidFill>
                  <a:srgbClr val="FFFFFF"/>
                </a:solidFill>
                <a:latin typeface="Montserrat Bold"/>
              </a:rPr>
              <a:t>sử</a:t>
            </a:r>
            <a:r>
              <a:rPr lang="en-US" sz="2464" dirty="0">
                <a:solidFill>
                  <a:srgbClr val="FFFFFF"/>
                </a:solidFill>
                <a:latin typeface="Montserrat Bold"/>
              </a:rPr>
              <a:t> </a:t>
            </a:r>
            <a:r>
              <a:rPr lang="en-US" sz="2464" dirty="0" err="1">
                <a:solidFill>
                  <a:srgbClr val="FFFFFF"/>
                </a:solidFill>
                <a:latin typeface="Montserrat Bold"/>
              </a:rPr>
              <a:t>dụng</a:t>
            </a:r>
            <a:r>
              <a:rPr lang="en-US" sz="2464" dirty="0">
                <a:solidFill>
                  <a:srgbClr val="FFFFFF"/>
                </a:solidFill>
                <a:latin typeface="Montserrat Bold"/>
              </a:rPr>
              <a:t> </a:t>
            </a:r>
            <a:r>
              <a:rPr lang="en-US" sz="2464" dirty="0" err="1">
                <a:solidFill>
                  <a:srgbClr val="FFFFFF"/>
                </a:solidFill>
                <a:latin typeface="Montserrat Bold"/>
              </a:rPr>
              <a:t>trong</a:t>
            </a:r>
            <a:r>
              <a:rPr lang="en-US" sz="2464" dirty="0">
                <a:solidFill>
                  <a:srgbClr val="FFFFFF"/>
                </a:solidFill>
                <a:latin typeface="Montserrat Bold"/>
              </a:rPr>
              <a:t> </a:t>
            </a:r>
            <a:r>
              <a:rPr lang="en-US" sz="2464" dirty="0" err="1">
                <a:solidFill>
                  <a:srgbClr val="FFFFFF"/>
                </a:solidFill>
                <a:latin typeface="Montserrat Bold"/>
              </a:rPr>
              <a:t>quy</a:t>
            </a:r>
            <a:r>
              <a:rPr lang="en-US" sz="2464" dirty="0">
                <a:solidFill>
                  <a:srgbClr val="FFFFFF"/>
                </a:solidFill>
                <a:latin typeface="Montserrat Bold"/>
              </a:rPr>
              <a:t> </a:t>
            </a:r>
            <a:r>
              <a:rPr lang="en-US" sz="2464" dirty="0" err="1">
                <a:solidFill>
                  <a:srgbClr val="FFFFFF"/>
                </a:solidFill>
                <a:latin typeface="Montserrat Bold"/>
              </a:rPr>
              <a:t>tắc</a:t>
            </a:r>
            <a:r>
              <a:rPr lang="en-US" sz="2464" dirty="0">
                <a:solidFill>
                  <a:srgbClr val="FFFFFF"/>
                </a:solidFill>
                <a:latin typeface="Montserrat Bold"/>
              </a:rPr>
              <a:t> </a:t>
            </a:r>
            <a:r>
              <a:rPr lang="en-US" sz="2464" dirty="0" err="1">
                <a:solidFill>
                  <a:srgbClr val="FFFFFF"/>
                </a:solidFill>
                <a:latin typeface="Montserrat Bold"/>
              </a:rPr>
              <a:t>kết</a:t>
            </a:r>
            <a:r>
              <a:rPr lang="en-US" sz="2464" dirty="0">
                <a:solidFill>
                  <a:srgbClr val="FFFFFF"/>
                </a:solidFill>
                <a:latin typeface="Montserrat Bold"/>
              </a:rPr>
              <a:t> </a:t>
            </a:r>
            <a:r>
              <a:rPr lang="en-US" sz="2464" dirty="0" err="1">
                <a:solidFill>
                  <a:srgbClr val="FFFFFF"/>
                </a:solidFill>
                <a:latin typeface="Montserrat Bold"/>
              </a:rPr>
              <a:t>hợp</a:t>
            </a:r>
            <a:r>
              <a:rPr lang="en-US" sz="2464" dirty="0">
                <a:solidFill>
                  <a:srgbClr val="FFFFFF"/>
                </a:solidFill>
                <a:latin typeface="Montserrat Bold"/>
              </a:rPr>
              <a:t> (association rules) </a:t>
            </a:r>
            <a:r>
              <a:rPr lang="en-US" sz="2464" dirty="0" err="1">
                <a:solidFill>
                  <a:srgbClr val="FFFFFF"/>
                </a:solidFill>
                <a:latin typeface="Montserrat Bold"/>
              </a:rPr>
              <a:t>để</a:t>
            </a:r>
            <a:r>
              <a:rPr lang="en-US" sz="2464" dirty="0">
                <a:solidFill>
                  <a:srgbClr val="FFFFFF"/>
                </a:solidFill>
                <a:latin typeface="Montserrat Bold"/>
              </a:rPr>
              <a:t> </a:t>
            </a:r>
            <a:r>
              <a:rPr lang="en-US" sz="2464" dirty="0" err="1">
                <a:solidFill>
                  <a:srgbClr val="FFFFFF"/>
                </a:solidFill>
                <a:latin typeface="Montserrat Bold"/>
              </a:rPr>
              <a:t>đo</a:t>
            </a:r>
            <a:r>
              <a:rPr lang="en-US" sz="2464" dirty="0">
                <a:solidFill>
                  <a:srgbClr val="FFFFFF"/>
                </a:solidFill>
                <a:latin typeface="Montserrat Bold"/>
              </a:rPr>
              <a:t> </a:t>
            </a:r>
            <a:r>
              <a:rPr lang="en-US" sz="2464" dirty="0" err="1">
                <a:solidFill>
                  <a:srgbClr val="FFFFFF"/>
                </a:solidFill>
                <a:latin typeface="Montserrat Bold"/>
              </a:rPr>
              <a:t>lường</a:t>
            </a:r>
            <a:r>
              <a:rPr lang="en-US" sz="2464" dirty="0">
                <a:solidFill>
                  <a:srgbClr val="FFFFFF"/>
                </a:solidFill>
                <a:latin typeface="Montserrat Bold"/>
              </a:rPr>
              <a:t> </a:t>
            </a:r>
            <a:r>
              <a:rPr lang="en-US" sz="2464" dirty="0" err="1">
                <a:solidFill>
                  <a:srgbClr val="FFFFFF"/>
                </a:solidFill>
                <a:latin typeface="Montserrat Bold"/>
              </a:rPr>
              <a:t>tần</a:t>
            </a:r>
            <a:r>
              <a:rPr lang="en-US" sz="2464" dirty="0">
                <a:solidFill>
                  <a:srgbClr val="FFFFFF"/>
                </a:solidFill>
                <a:latin typeface="Montserrat Bold"/>
              </a:rPr>
              <a:t> </a:t>
            </a:r>
            <a:r>
              <a:rPr lang="en-US" sz="2464" dirty="0" err="1">
                <a:solidFill>
                  <a:srgbClr val="FFFFFF"/>
                </a:solidFill>
                <a:latin typeface="Montserrat Bold"/>
              </a:rPr>
              <a:t>suất</a:t>
            </a:r>
            <a:r>
              <a:rPr lang="en-US" sz="2464" dirty="0">
                <a:solidFill>
                  <a:srgbClr val="FFFFFF"/>
                </a:solidFill>
                <a:latin typeface="Montserrat Bold"/>
              </a:rPr>
              <a:t> </a:t>
            </a:r>
            <a:r>
              <a:rPr lang="en-US" sz="2464" dirty="0" err="1">
                <a:solidFill>
                  <a:srgbClr val="FFFFFF"/>
                </a:solidFill>
                <a:latin typeface="Montserrat Bold"/>
              </a:rPr>
              <a:t>mong</a:t>
            </a:r>
            <a:r>
              <a:rPr lang="en-US" sz="2464" dirty="0">
                <a:solidFill>
                  <a:srgbClr val="FFFFFF"/>
                </a:solidFill>
                <a:latin typeface="Montserrat Bold"/>
              </a:rPr>
              <a:t> </a:t>
            </a:r>
            <a:r>
              <a:rPr lang="en-US" sz="2464" dirty="0" err="1">
                <a:solidFill>
                  <a:srgbClr val="FFFFFF"/>
                </a:solidFill>
                <a:latin typeface="Montserrat Bold"/>
              </a:rPr>
              <a:t>muốn</a:t>
            </a:r>
            <a:r>
              <a:rPr lang="en-US" sz="2464" dirty="0">
                <a:solidFill>
                  <a:srgbClr val="FFFFFF"/>
                </a:solidFill>
                <a:latin typeface="Montserrat Bold"/>
              </a:rPr>
              <a:t> X </a:t>
            </a:r>
            <a:r>
              <a:rPr lang="en-US" sz="2464" dirty="0" err="1">
                <a:solidFill>
                  <a:srgbClr val="FFFFFF"/>
                </a:solidFill>
                <a:latin typeface="Montserrat Bold"/>
              </a:rPr>
              <a:t>xảy</a:t>
            </a:r>
            <a:r>
              <a:rPr lang="en-US" sz="2464" dirty="0">
                <a:solidFill>
                  <a:srgbClr val="FFFFFF"/>
                </a:solidFill>
                <a:latin typeface="Montserrat Bold"/>
              </a:rPr>
              <a:t> </a:t>
            </a:r>
            <a:r>
              <a:rPr lang="en-US" sz="2464" dirty="0" err="1">
                <a:solidFill>
                  <a:srgbClr val="FFFFFF"/>
                </a:solidFill>
                <a:latin typeface="Montserrat Bold"/>
              </a:rPr>
              <a:t>ra</a:t>
            </a:r>
            <a:r>
              <a:rPr lang="en-US" sz="2464" dirty="0">
                <a:solidFill>
                  <a:srgbClr val="FFFFFF"/>
                </a:solidFill>
                <a:latin typeface="Montserrat Bold"/>
              </a:rPr>
              <a:t> </a:t>
            </a:r>
            <a:r>
              <a:rPr lang="en-US" sz="2464" dirty="0" err="1">
                <a:solidFill>
                  <a:srgbClr val="FFFFFF"/>
                </a:solidFill>
                <a:latin typeface="Montserrat Bold"/>
              </a:rPr>
              <a:t>mà</a:t>
            </a:r>
            <a:r>
              <a:rPr lang="en-US" sz="2464" dirty="0">
                <a:solidFill>
                  <a:srgbClr val="FFFFFF"/>
                </a:solidFill>
                <a:latin typeface="Montserrat Bold"/>
              </a:rPr>
              <a:t> </a:t>
            </a:r>
            <a:r>
              <a:rPr lang="en-US" sz="2464" dirty="0" err="1">
                <a:solidFill>
                  <a:srgbClr val="FFFFFF"/>
                </a:solidFill>
                <a:latin typeface="Montserrat Bold"/>
              </a:rPr>
              <a:t>không</a:t>
            </a:r>
            <a:r>
              <a:rPr lang="en-US" sz="2464" dirty="0">
                <a:solidFill>
                  <a:srgbClr val="FFFFFF"/>
                </a:solidFill>
                <a:latin typeface="Montserrat Bold"/>
              </a:rPr>
              <a:t> </a:t>
            </a:r>
            <a:r>
              <a:rPr lang="en-US" sz="2464" dirty="0" err="1">
                <a:solidFill>
                  <a:srgbClr val="FFFFFF"/>
                </a:solidFill>
                <a:latin typeface="Montserrat Bold"/>
              </a:rPr>
              <a:t>cần</a:t>
            </a:r>
            <a:r>
              <a:rPr lang="en-US" sz="2464" dirty="0">
                <a:solidFill>
                  <a:srgbClr val="FFFFFF"/>
                </a:solidFill>
                <a:latin typeface="Montserrat Bold"/>
              </a:rPr>
              <a:t> Y. </a:t>
            </a:r>
            <a:r>
              <a:rPr lang="en-US" sz="2464" dirty="0" err="1">
                <a:solidFill>
                  <a:srgbClr val="FFFFFF"/>
                </a:solidFill>
                <a:latin typeface="Montserrat Bold"/>
              </a:rPr>
              <a:t>Nó</a:t>
            </a:r>
            <a:r>
              <a:rPr lang="en-US" sz="2464" dirty="0">
                <a:solidFill>
                  <a:srgbClr val="FFFFFF"/>
                </a:solidFill>
                <a:latin typeface="Montserrat Bold"/>
              </a:rPr>
              <a:t> </a:t>
            </a:r>
            <a:r>
              <a:rPr lang="en-US" sz="2464" dirty="0" err="1">
                <a:solidFill>
                  <a:srgbClr val="FFFFFF"/>
                </a:solidFill>
                <a:latin typeface="Montserrat Bold"/>
              </a:rPr>
              <a:t>thường</a:t>
            </a:r>
            <a:r>
              <a:rPr lang="en-US" sz="2464" dirty="0">
                <a:solidFill>
                  <a:srgbClr val="FFFFFF"/>
                </a:solidFill>
                <a:latin typeface="Montserrat Bold"/>
              </a:rPr>
              <a:t> </a:t>
            </a:r>
            <a:r>
              <a:rPr lang="en-US" sz="2464" dirty="0" err="1">
                <a:solidFill>
                  <a:srgbClr val="FFFFFF"/>
                </a:solidFill>
                <a:latin typeface="Montserrat Bold"/>
              </a:rPr>
              <a:t>được</a:t>
            </a:r>
            <a:r>
              <a:rPr lang="en-US" sz="2464" dirty="0">
                <a:solidFill>
                  <a:srgbClr val="FFFFFF"/>
                </a:solidFill>
                <a:latin typeface="Montserrat Bold"/>
              </a:rPr>
              <a:t> </a:t>
            </a:r>
            <a:r>
              <a:rPr lang="en-US" sz="2464" dirty="0" err="1">
                <a:solidFill>
                  <a:srgbClr val="FFFFFF"/>
                </a:solidFill>
                <a:latin typeface="Montserrat Bold"/>
              </a:rPr>
              <a:t>sử</a:t>
            </a:r>
            <a:r>
              <a:rPr lang="en-US" sz="2464" dirty="0">
                <a:solidFill>
                  <a:srgbClr val="FFFFFF"/>
                </a:solidFill>
                <a:latin typeface="Montserrat Bold"/>
              </a:rPr>
              <a:t> </a:t>
            </a:r>
            <a:r>
              <a:rPr lang="en-US" sz="2464" dirty="0" err="1">
                <a:solidFill>
                  <a:srgbClr val="FFFFFF"/>
                </a:solidFill>
                <a:latin typeface="Montserrat Bold"/>
              </a:rPr>
              <a:t>dụng</a:t>
            </a:r>
            <a:r>
              <a:rPr lang="en-US" sz="2464" dirty="0">
                <a:solidFill>
                  <a:srgbClr val="FFFFFF"/>
                </a:solidFill>
                <a:latin typeface="Montserrat Bold"/>
              </a:rPr>
              <a:t> </a:t>
            </a:r>
            <a:r>
              <a:rPr lang="en-US" sz="2464" dirty="0" err="1">
                <a:solidFill>
                  <a:srgbClr val="FFFFFF"/>
                </a:solidFill>
                <a:latin typeface="Montserrat Bold"/>
              </a:rPr>
              <a:t>cùng</a:t>
            </a:r>
            <a:r>
              <a:rPr lang="en-US" sz="2464" dirty="0">
                <a:solidFill>
                  <a:srgbClr val="FFFFFF"/>
                </a:solidFill>
                <a:latin typeface="Montserrat Bold"/>
              </a:rPr>
              <a:t> </a:t>
            </a:r>
            <a:r>
              <a:rPr lang="en-US" sz="2464" dirty="0" err="1">
                <a:solidFill>
                  <a:srgbClr val="FFFFFF"/>
                </a:solidFill>
                <a:latin typeface="Montserrat Bold"/>
              </a:rPr>
              <a:t>với</a:t>
            </a:r>
            <a:r>
              <a:rPr lang="en-US" sz="2464" dirty="0">
                <a:solidFill>
                  <a:srgbClr val="FFFFFF"/>
                </a:solidFill>
                <a:latin typeface="Montserrat Bold"/>
              </a:rPr>
              <a:t> </a:t>
            </a:r>
            <a:r>
              <a:rPr lang="en-US" sz="2464" dirty="0" err="1">
                <a:solidFill>
                  <a:srgbClr val="FFFFFF"/>
                </a:solidFill>
                <a:latin typeface="Montserrat Bold"/>
              </a:rPr>
              <a:t>các</a:t>
            </a:r>
            <a:r>
              <a:rPr lang="en-US" sz="2464" dirty="0">
                <a:solidFill>
                  <a:srgbClr val="FFFFFF"/>
                </a:solidFill>
                <a:latin typeface="Montserrat Bold"/>
              </a:rPr>
              <a:t> </a:t>
            </a:r>
            <a:r>
              <a:rPr lang="en-US" sz="2464" dirty="0" err="1">
                <a:solidFill>
                  <a:srgbClr val="FFFFFF"/>
                </a:solidFill>
                <a:latin typeface="Montserrat Bold"/>
              </a:rPr>
              <a:t>độ</a:t>
            </a:r>
            <a:r>
              <a:rPr lang="en-US" sz="2464" dirty="0">
                <a:solidFill>
                  <a:srgbClr val="FFFFFF"/>
                </a:solidFill>
                <a:latin typeface="Montserrat Bold"/>
              </a:rPr>
              <a:t> </a:t>
            </a:r>
            <a:r>
              <a:rPr lang="en-US" sz="2464" dirty="0" err="1">
                <a:solidFill>
                  <a:srgbClr val="FFFFFF"/>
                </a:solidFill>
                <a:latin typeface="Montserrat Bold"/>
              </a:rPr>
              <a:t>đo</a:t>
            </a:r>
            <a:r>
              <a:rPr lang="en-US" sz="2464" dirty="0">
                <a:solidFill>
                  <a:srgbClr val="FFFFFF"/>
                </a:solidFill>
                <a:latin typeface="Montserrat Bold"/>
              </a:rPr>
              <a:t> </a:t>
            </a:r>
            <a:r>
              <a:rPr lang="en-US" sz="2464" dirty="0" err="1">
                <a:solidFill>
                  <a:srgbClr val="FFFFFF"/>
                </a:solidFill>
                <a:latin typeface="Montserrat Bold"/>
              </a:rPr>
              <a:t>khác</a:t>
            </a:r>
            <a:r>
              <a:rPr lang="en-US" sz="2464" dirty="0">
                <a:solidFill>
                  <a:srgbClr val="FFFFFF"/>
                </a:solidFill>
                <a:latin typeface="Montserrat Bold"/>
              </a:rPr>
              <a:t> </a:t>
            </a:r>
            <a:r>
              <a:rPr lang="en-US" sz="2464" dirty="0" err="1">
                <a:solidFill>
                  <a:srgbClr val="FFFFFF"/>
                </a:solidFill>
                <a:latin typeface="Montserrat Bold"/>
              </a:rPr>
              <a:t>như</a:t>
            </a:r>
            <a:r>
              <a:rPr lang="en-US" sz="2464" dirty="0">
                <a:solidFill>
                  <a:srgbClr val="FFFFFF"/>
                </a:solidFill>
                <a:latin typeface="Montserrat Bold"/>
              </a:rPr>
              <a:t> support </a:t>
            </a:r>
            <a:r>
              <a:rPr lang="en-US" sz="2464" dirty="0" err="1">
                <a:solidFill>
                  <a:srgbClr val="FFFFFF"/>
                </a:solidFill>
                <a:latin typeface="Montserrat Bold"/>
              </a:rPr>
              <a:t>và</a:t>
            </a:r>
            <a:r>
              <a:rPr lang="en-US" sz="2464" dirty="0">
                <a:solidFill>
                  <a:srgbClr val="FFFFFF"/>
                </a:solidFill>
                <a:latin typeface="Montserrat Bold"/>
              </a:rPr>
              <a:t> confidence </a:t>
            </a:r>
            <a:r>
              <a:rPr lang="en-US" sz="2464" dirty="0" err="1">
                <a:solidFill>
                  <a:srgbClr val="FFFFFF"/>
                </a:solidFill>
                <a:latin typeface="Montserrat Bold"/>
              </a:rPr>
              <a:t>để</a:t>
            </a:r>
            <a:r>
              <a:rPr lang="en-US" sz="2464" dirty="0">
                <a:solidFill>
                  <a:srgbClr val="FFFFFF"/>
                </a:solidFill>
                <a:latin typeface="Montserrat Bold"/>
              </a:rPr>
              <a:t> </a:t>
            </a:r>
            <a:r>
              <a:rPr lang="en-US" sz="2464" dirty="0" err="1">
                <a:solidFill>
                  <a:srgbClr val="FFFFFF"/>
                </a:solidFill>
                <a:latin typeface="Montserrat Bold"/>
              </a:rPr>
              <a:t>phân</a:t>
            </a:r>
            <a:r>
              <a:rPr lang="en-US" sz="2464" dirty="0">
                <a:solidFill>
                  <a:srgbClr val="FFFFFF"/>
                </a:solidFill>
                <a:latin typeface="Montserrat Bold"/>
              </a:rPr>
              <a:t> </a:t>
            </a:r>
            <a:r>
              <a:rPr lang="en-US" sz="2464" dirty="0" err="1">
                <a:solidFill>
                  <a:srgbClr val="FFFFFF"/>
                </a:solidFill>
                <a:latin typeface="Montserrat Bold"/>
              </a:rPr>
              <a:t>tích</a:t>
            </a:r>
            <a:r>
              <a:rPr lang="en-US" sz="2464" dirty="0">
                <a:solidFill>
                  <a:srgbClr val="FFFFFF"/>
                </a:solidFill>
                <a:latin typeface="Montserrat Bold"/>
              </a:rPr>
              <a:t> </a:t>
            </a:r>
            <a:r>
              <a:rPr lang="en-US" sz="2464" dirty="0" err="1">
                <a:solidFill>
                  <a:srgbClr val="FFFFFF"/>
                </a:solidFill>
                <a:latin typeface="Montserrat Bold"/>
              </a:rPr>
              <a:t>mối</a:t>
            </a:r>
            <a:r>
              <a:rPr lang="en-US" sz="2464" dirty="0">
                <a:solidFill>
                  <a:srgbClr val="FFFFFF"/>
                </a:solidFill>
                <a:latin typeface="Montserrat Bold"/>
              </a:rPr>
              <a:t> </a:t>
            </a:r>
            <a:r>
              <a:rPr lang="en-US" sz="2464" dirty="0" err="1">
                <a:solidFill>
                  <a:srgbClr val="FFFFFF"/>
                </a:solidFill>
                <a:latin typeface="Montserrat Bold"/>
              </a:rPr>
              <a:t>quan</a:t>
            </a:r>
            <a:r>
              <a:rPr lang="en-US" sz="2464" dirty="0">
                <a:solidFill>
                  <a:srgbClr val="FFFFFF"/>
                </a:solidFill>
                <a:latin typeface="Montserrat Bold"/>
              </a:rPr>
              <a:t> </a:t>
            </a:r>
            <a:r>
              <a:rPr lang="en-US" sz="2464" dirty="0" err="1">
                <a:solidFill>
                  <a:srgbClr val="FFFFFF"/>
                </a:solidFill>
                <a:latin typeface="Montserrat Bold"/>
              </a:rPr>
              <a:t>hệ</a:t>
            </a:r>
            <a:r>
              <a:rPr lang="en-US" sz="2464" dirty="0">
                <a:solidFill>
                  <a:srgbClr val="FFFFFF"/>
                </a:solidFill>
                <a:latin typeface="Montserrat Bold"/>
              </a:rPr>
              <a:t> </a:t>
            </a:r>
            <a:r>
              <a:rPr lang="en-US" sz="2464" dirty="0" err="1">
                <a:solidFill>
                  <a:srgbClr val="FFFFFF"/>
                </a:solidFill>
                <a:latin typeface="Montserrat Bold"/>
              </a:rPr>
              <a:t>giữa</a:t>
            </a:r>
            <a:r>
              <a:rPr lang="en-US" sz="2464" dirty="0">
                <a:solidFill>
                  <a:srgbClr val="FFFFFF"/>
                </a:solidFill>
                <a:latin typeface="Montserrat Bold"/>
              </a:rPr>
              <a:t> </a:t>
            </a:r>
            <a:r>
              <a:rPr lang="en-US" sz="2464" dirty="0" err="1">
                <a:solidFill>
                  <a:srgbClr val="FFFFFF"/>
                </a:solidFill>
                <a:latin typeface="Montserrat Bold"/>
              </a:rPr>
              <a:t>các</a:t>
            </a:r>
            <a:r>
              <a:rPr lang="en-US" sz="2464" dirty="0">
                <a:solidFill>
                  <a:srgbClr val="FFFFFF"/>
                </a:solidFill>
                <a:latin typeface="Montserrat Bold"/>
              </a:rPr>
              <a:t> </a:t>
            </a:r>
            <a:r>
              <a:rPr lang="en-US" sz="2464" dirty="0" err="1">
                <a:solidFill>
                  <a:srgbClr val="FFFFFF"/>
                </a:solidFill>
                <a:latin typeface="Montserrat Bold"/>
              </a:rPr>
              <a:t>mục</a:t>
            </a:r>
            <a:r>
              <a:rPr lang="en-US" sz="2464" dirty="0">
                <a:solidFill>
                  <a:srgbClr val="FFFFFF"/>
                </a:solidFill>
                <a:latin typeface="Montserrat Bold"/>
              </a:rPr>
              <a:t>. Conviction </a:t>
            </a:r>
            <a:r>
              <a:rPr lang="en-US" sz="2464" dirty="0" err="1">
                <a:solidFill>
                  <a:srgbClr val="FFFFFF"/>
                </a:solidFill>
                <a:latin typeface="Montserrat Bold"/>
              </a:rPr>
              <a:t>đo</a:t>
            </a:r>
            <a:r>
              <a:rPr lang="en-US" sz="2464" dirty="0">
                <a:solidFill>
                  <a:srgbClr val="FFFFFF"/>
                </a:solidFill>
                <a:latin typeface="Montserrat Bold"/>
              </a:rPr>
              <a:t> </a:t>
            </a:r>
            <a:r>
              <a:rPr lang="en-US" sz="2464" dirty="0" err="1">
                <a:solidFill>
                  <a:srgbClr val="FFFFFF"/>
                </a:solidFill>
                <a:latin typeface="Montserrat Bold"/>
              </a:rPr>
              <a:t>lường</a:t>
            </a:r>
            <a:r>
              <a:rPr lang="en-US" sz="2464" dirty="0">
                <a:solidFill>
                  <a:srgbClr val="FFFFFF"/>
                </a:solidFill>
                <a:latin typeface="Montserrat Bold"/>
              </a:rPr>
              <a:t> </a:t>
            </a:r>
            <a:r>
              <a:rPr lang="en-US" sz="2464" dirty="0" err="1">
                <a:solidFill>
                  <a:srgbClr val="FFFFFF"/>
                </a:solidFill>
                <a:latin typeface="Montserrat Bold"/>
              </a:rPr>
              <a:t>xác</a:t>
            </a:r>
            <a:r>
              <a:rPr lang="en-US" sz="2464" dirty="0">
                <a:solidFill>
                  <a:srgbClr val="FFFFFF"/>
                </a:solidFill>
                <a:latin typeface="Montserrat Bold"/>
              </a:rPr>
              <a:t> </a:t>
            </a:r>
            <a:r>
              <a:rPr lang="en-US" sz="2464" dirty="0" err="1">
                <a:solidFill>
                  <a:srgbClr val="FFFFFF"/>
                </a:solidFill>
                <a:latin typeface="Montserrat Bold"/>
              </a:rPr>
              <a:t>suất</a:t>
            </a:r>
            <a:r>
              <a:rPr lang="en-US" sz="2464" dirty="0">
                <a:solidFill>
                  <a:srgbClr val="FFFFFF"/>
                </a:solidFill>
                <a:latin typeface="Montserrat Bold"/>
              </a:rPr>
              <a:t> </a:t>
            </a:r>
            <a:r>
              <a:rPr lang="en-US" sz="2464" dirty="0" err="1">
                <a:solidFill>
                  <a:srgbClr val="FFFFFF"/>
                </a:solidFill>
                <a:latin typeface="Montserrat Bold"/>
              </a:rPr>
              <a:t>xuất</a:t>
            </a:r>
            <a:r>
              <a:rPr lang="en-US" sz="2464" dirty="0">
                <a:solidFill>
                  <a:srgbClr val="FFFFFF"/>
                </a:solidFill>
                <a:latin typeface="Montserrat Bold"/>
              </a:rPr>
              <a:t> </a:t>
            </a:r>
            <a:r>
              <a:rPr lang="en-US" sz="2464" dirty="0" err="1">
                <a:solidFill>
                  <a:srgbClr val="FFFFFF"/>
                </a:solidFill>
                <a:latin typeface="Montserrat Bold"/>
              </a:rPr>
              <a:t>hiện</a:t>
            </a:r>
            <a:r>
              <a:rPr lang="en-US" sz="2464" dirty="0">
                <a:solidFill>
                  <a:srgbClr val="FFFFFF"/>
                </a:solidFill>
                <a:latin typeface="Montserrat Bold"/>
              </a:rPr>
              <a:t> </a:t>
            </a:r>
            <a:r>
              <a:rPr lang="en-US" sz="2464" dirty="0" err="1">
                <a:solidFill>
                  <a:srgbClr val="FFFFFF"/>
                </a:solidFill>
                <a:latin typeface="Montserrat Bold"/>
              </a:rPr>
              <a:t>mục</a:t>
            </a:r>
            <a:r>
              <a:rPr lang="en-US" sz="2464" dirty="0">
                <a:solidFill>
                  <a:srgbClr val="FFFFFF"/>
                </a:solidFill>
                <a:latin typeface="Montserrat Bold"/>
              </a:rPr>
              <a:t> X </a:t>
            </a:r>
            <a:r>
              <a:rPr lang="en-US" sz="2464" dirty="0" err="1">
                <a:solidFill>
                  <a:srgbClr val="FFFFFF"/>
                </a:solidFill>
                <a:latin typeface="Montserrat Bold"/>
              </a:rPr>
              <a:t>mà</a:t>
            </a:r>
            <a:r>
              <a:rPr lang="en-US" sz="2464" dirty="0">
                <a:solidFill>
                  <a:srgbClr val="FFFFFF"/>
                </a:solidFill>
                <a:latin typeface="Montserrat Bold"/>
              </a:rPr>
              <a:t> </a:t>
            </a:r>
            <a:r>
              <a:rPr lang="en-US" sz="2464" dirty="0" err="1">
                <a:solidFill>
                  <a:srgbClr val="FFFFFF"/>
                </a:solidFill>
                <a:latin typeface="Montserrat Bold"/>
              </a:rPr>
              <a:t>không</a:t>
            </a:r>
            <a:r>
              <a:rPr lang="en-US" sz="2464" dirty="0">
                <a:solidFill>
                  <a:srgbClr val="FFFFFF"/>
                </a:solidFill>
                <a:latin typeface="Montserrat Bold"/>
              </a:rPr>
              <a:t> </a:t>
            </a:r>
            <a:r>
              <a:rPr lang="en-US" sz="2464" dirty="0" err="1">
                <a:solidFill>
                  <a:srgbClr val="FFFFFF"/>
                </a:solidFill>
                <a:latin typeface="Montserrat Bold"/>
              </a:rPr>
              <a:t>có</a:t>
            </a:r>
            <a:r>
              <a:rPr lang="en-US" sz="2464" dirty="0">
                <a:solidFill>
                  <a:srgbClr val="FFFFFF"/>
                </a:solidFill>
                <a:latin typeface="Montserrat Bold"/>
              </a:rPr>
              <a:t> </a:t>
            </a:r>
            <a:r>
              <a:rPr lang="en-US" sz="2464" dirty="0" err="1">
                <a:solidFill>
                  <a:srgbClr val="FFFFFF"/>
                </a:solidFill>
                <a:latin typeface="Montserrat Bold"/>
              </a:rPr>
              <a:t>mục</a:t>
            </a:r>
            <a:r>
              <a:rPr lang="en-US" sz="2464" dirty="0">
                <a:solidFill>
                  <a:srgbClr val="FFFFFF"/>
                </a:solidFill>
                <a:latin typeface="Montserrat Bold"/>
              </a:rPr>
              <a:t> Y </a:t>
            </a:r>
            <a:r>
              <a:rPr lang="en-US" sz="2464" dirty="0" err="1">
                <a:solidFill>
                  <a:srgbClr val="FFFFFF"/>
                </a:solidFill>
                <a:latin typeface="Montserrat Bold"/>
              </a:rPr>
              <a:t>nếu</a:t>
            </a:r>
            <a:r>
              <a:rPr lang="en-US" sz="2464" dirty="0">
                <a:solidFill>
                  <a:srgbClr val="FFFFFF"/>
                </a:solidFill>
                <a:latin typeface="Montserrat Bold"/>
              </a:rPr>
              <a:t> </a:t>
            </a:r>
            <a:r>
              <a:rPr lang="en-US" sz="2464" dirty="0" err="1">
                <a:solidFill>
                  <a:srgbClr val="FFFFFF"/>
                </a:solidFill>
                <a:latin typeface="Montserrat Bold"/>
              </a:rPr>
              <a:t>chúng</a:t>
            </a:r>
            <a:r>
              <a:rPr lang="en-US" sz="2464" dirty="0">
                <a:solidFill>
                  <a:srgbClr val="FFFFFF"/>
                </a:solidFill>
                <a:latin typeface="Montserrat Bold"/>
              </a:rPr>
              <a:t> </a:t>
            </a:r>
            <a:r>
              <a:rPr lang="en-US" sz="2464" dirty="0" err="1">
                <a:solidFill>
                  <a:srgbClr val="FFFFFF"/>
                </a:solidFill>
                <a:latin typeface="Montserrat Bold"/>
              </a:rPr>
              <a:t>độc</a:t>
            </a:r>
            <a:r>
              <a:rPr lang="en-US" sz="2464" dirty="0">
                <a:solidFill>
                  <a:srgbClr val="FFFFFF"/>
                </a:solidFill>
                <a:latin typeface="Montserrat Bold"/>
              </a:rPr>
              <a:t> </a:t>
            </a:r>
            <a:r>
              <a:rPr lang="en-US" sz="2464" dirty="0" err="1">
                <a:solidFill>
                  <a:srgbClr val="FFFFFF"/>
                </a:solidFill>
                <a:latin typeface="Montserrat Bold"/>
              </a:rPr>
              <a:t>lập</a:t>
            </a:r>
            <a:r>
              <a:rPr lang="en-US" sz="2464" dirty="0">
                <a:solidFill>
                  <a:srgbClr val="FFFFFF"/>
                </a:solidFill>
                <a:latin typeface="Montserrat Bold"/>
              </a:rPr>
              <a:t> so </a:t>
            </a:r>
            <a:r>
              <a:rPr lang="en-US" sz="2464" dirty="0" err="1">
                <a:solidFill>
                  <a:srgbClr val="FFFFFF"/>
                </a:solidFill>
                <a:latin typeface="Montserrat Bold"/>
              </a:rPr>
              <a:t>với</a:t>
            </a:r>
            <a:r>
              <a:rPr lang="en-US" sz="2464" dirty="0">
                <a:solidFill>
                  <a:srgbClr val="FFFFFF"/>
                </a:solidFill>
                <a:latin typeface="Montserrat Bold"/>
              </a:rPr>
              <a:t> </a:t>
            </a:r>
            <a:r>
              <a:rPr lang="en-US" sz="2464" dirty="0" err="1">
                <a:solidFill>
                  <a:srgbClr val="FFFFFF"/>
                </a:solidFill>
                <a:latin typeface="Montserrat Bold"/>
              </a:rPr>
              <a:t>xác</a:t>
            </a:r>
            <a:r>
              <a:rPr lang="en-US" sz="2464" dirty="0">
                <a:solidFill>
                  <a:srgbClr val="FFFFFF"/>
                </a:solidFill>
                <a:latin typeface="Montserrat Bold"/>
              </a:rPr>
              <a:t> </a:t>
            </a:r>
            <a:r>
              <a:rPr lang="en-US" sz="2464" dirty="0" err="1">
                <a:solidFill>
                  <a:srgbClr val="FFFFFF"/>
                </a:solidFill>
                <a:latin typeface="Montserrat Bold"/>
              </a:rPr>
              <a:t>suất</a:t>
            </a:r>
            <a:r>
              <a:rPr lang="en-US" sz="2464" dirty="0">
                <a:solidFill>
                  <a:srgbClr val="FFFFFF"/>
                </a:solidFill>
                <a:latin typeface="Montserrat Bold"/>
              </a:rPr>
              <a:t> </a:t>
            </a:r>
            <a:r>
              <a:rPr lang="en-US" sz="2464" dirty="0" err="1">
                <a:solidFill>
                  <a:srgbClr val="FFFFFF"/>
                </a:solidFill>
                <a:latin typeface="Montserrat Bold"/>
              </a:rPr>
              <a:t>xuất</a:t>
            </a:r>
            <a:r>
              <a:rPr lang="en-US" sz="2464" dirty="0">
                <a:solidFill>
                  <a:srgbClr val="FFFFFF"/>
                </a:solidFill>
                <a:latin typeface="Montserrat Bold"/>
              </a:rPr>
              <a:t> </a:t>
            </a:r>
            <a:r>
              <a:rPr lang="en-US" sz="2464" dirty="0" err="1">
                <a:solidFill>
                  <a:srgbClr val="FFFFFF"/>
                </a:solidFill>
                <a:latin typeface="Montserrat Bold"/>
              </a:rPr>
              <a:t>hiện</a:t>
            </a:r>
            <a:r>
              <a:rPr lang="en-US" sz="2464" dirty="0">
                <a:solidFill>
                  <a:srgbClr val="FFFFFF"/>
                </a:solidFill>
                <a:latin typeface="Montserrat Bold"/>
              </a:rPr>
              <a:t> </a:t>
            </a:r>
            <a:r>
              <a:rPr lang="en-US" sz="2464" dirty="0" err="1">
                <a:solidFill>
                  <a:srgbClr val="FFFFFF"/>
                </a:solidFill>
                <a:latin typeface="Montserrat Bold"/>
              </a:rPr>
              <a:t>mục</a:t>
            </a:r>
            <a:r>
              <a:rPr lang="en-US" sz="2464" dirty="0">
                <a:solidFill>
                  <a:srgbClr val="FFFFFF"/>
                </a:solidFill>
                <a:latin typeface="Montserrat Bold"/>
              </a:rPr>
              <a:t> X </a:t>
            </a:r>
            <a:r>
              <a:rPr lang="en-US" sz="2464" dirty="0" err="1">
                <a:solidFill>
                  <a:srgbClr val="FFFFFF"/>
                </a:solidFill>
                <a:latin typeface="Montserrat Bold"/>
              </a:rPr>
              <a:t>và</a:t>
            </a:r>
            <a:r>
              <a:rPr lang="en-US" sz="2464" dirty="0">
                <a:solidFill>
                  <a:srgbClr val="FFFFFF"/>
                </a:solidFill>
                <a:latin typeface="Montserrat Bold"/>
              </a:rPr>
              <a:t> </a:t>
            </a:r>
            <a:r>
              <a:rPr lang="en-US" sz="2464" dirty="0" err="1">
                <a:solidFill>
                  <a:srgbClr val="FFFFFF"/>
                </a:solidFill>
                <a:latin typeface="Montserrat Bold"/>
              </a:rPr>
              <a:t>không</a:t>
            </a:r>
            <a:r>
              <a:rPr lang="en-US" sz="2464" dirty="0">
                <a:solidFill>
                  <a:srgbClr val="FFFFFF"/>
                </a:solidFill>
                <a:latin typeface="Montserrat Bold"/>
              </a:rPr>
              <a:t> </a:t>
            </a:r>
            <a:r>
              <a:rPr lang="en-US" sz="2464" dirty="0" err="1">
                <a:solidFill>
                  <a:srgbClr val="FFFFFF"/>
                </a:solidFill>
                <a:latin typeface="Montserrat Bold"/>
              </a:rPr>
              <a:t>có</a:t>
            </a:r>
            <a:r>
              <a:rPr lang="en-US" sz="2464" dirty="0">
                <a:solidFill>
                  <a:srgbClr val="FFFFFF"/>
                </a:solidFill>
                <a:latin typeface="Montserrat Bold"/>
              </a:rPr>
              <a:t> </a:t>
            </a:r>
            <a:r>
              <a:rPr lang="en-US" sz="2464" dirty="0" err="1">
                <a:solidFill>
                  <a:srgbClr val="FFFFFF"/>
                </a:solidFill>
                <a:latin typeface="Montserrat Bold"/>
              </a:rPr>
              <a:t>mục</a:t>
            </a:r>
            <a:r>
              <a:rPr lang="en-US" sz="2464" dirty="0">
                <a:solidFill>
                  <a:srgbClr val="FFFFFF"/>
                </a:solidFill>
                <a:latin typeface="Montserrat Bold"/>
              </a:rPr>
              <a:t> Y </a:t>
            </a:r>
            <a:r>
              <a:rPr lang="en-US" sz="2464" dirty="0" err="1">
                <a:solidFill>
                  <a:srgbClr val="FFFFFF"/>
                </a:solidFill>
                <a:latin typeface="Montserrat Bold"/>
              </a:rPr>
              <a:t>trong</a:t>
            </a:r>
            <a:r>
              <a:rPr lang="en-US" sz="2464" dirty="0">
                <a:solidFill>
                  <a:srgbClr val="FFFFFF"/>
                </a:solidFill>
                <a:latin typeface="Montserrat Bold"/>
              </a:rPr>
              <a:t> </a:t>
            </a:r>
            <a:r>
              <a:rPr lang="en-US" sz="2464" dirty="0" err="1">
                <a:solidFill>
                  <a:srgbClr val="FFFFFF"/>
                </a:solidFill>
                <a:latin typeface="Montserrat Bold"/>
              </a:rPr>
              <a:t>thực</a:t>
            </a:r>
            <a:r>
              <a:rPr lang="en-US" sz="2464" dirty="0">
                <a:solidFill>
                  <a:srgbClr val="FFFFFF"/>
                </a:solidFill>
                <a:latin typeface="Montserrat Bold"/>
              </a:rPr>
              <a:t> </a:t>
            </a:r>
            <a:r>
              <a:rPr lang="en-US" sz="2464" dirty="0" err="1">
                <a:solidFill>
                  <a:srgbClr val="FFFFFF"/>
                </a:solidFill>
                <a:latin typeface="Montserrat Bold"/>
              </a:rPr>
              <a:t>tế</a:t>
            </a:r>
            <a:r>
              <a:rPr lang="en-US" sz="2464" dirty="0">
                <a:solidFill>
                  <a:srgbClr val="FFFFFF"/>
                </a:solidFill>
                <a:latin typeface="Montserrat Bold"/>
              </a:rPr>
              <a:t>. </a:t>
            </a:r>
            <a:r>
              <a:rPr lang="en-US" sz="2464" dirty="0" err="1">
                <a:solidFill>
                  <a:srgbClr val="FFFFFF"/>
                </a:solidFill>
                <a:latin typeface="Montserrat Bold"/>
              </a:rPr>
              <a:t>Nếu</a:t>
            </a:r>
            <a:r>
              <a:rPr lang="en-US" sz="2464" dirty="0">
                <a:solidFill>
                  <a:srgbClr val="FFFFFF"/>
                </a:solidFill>
                <a:latin typeface="Montserrat Bold"/>
              </a:rPr>
              <a:t> Conviction </a:t>
            </a:r>
            <a:r>
              <a:rPr lang="en-US" sz="2464" dirty="0" err="1">
                <a:solidFill>
                  <a:srgbClr val="FFFFFF"/>
                </a:solidFill>
                <a:latin typeface="Montserrat Bold"/>
              </a:rPr>
              <a:t>càng</a:t>
            </a:r>
            <a:r>
              <a:rPr lang="en-US" sz="2464" dirty="0">
                <a:solidFill>
                  <a:srgbClr val="FFFFFF"/>
                </a:solidFill>
                <a:latin typeface="Montserrat Bold"/>
              </a:rPr>
              <a:t> </a:t>
            </a:r>
            <a:r>
              <a:rPr lang="en-US" sz="2464" dirty="0" err="1">
                <a:solidFill>
                  <a:srgbClr val="FFFFFF"/>
                </a:solidFill>
                <a:latin typeface="Montserrat Bold"/>
              </a:rPr>
              <a:t>lớn</a:t>
            </a:r>
            <a:r>
              <a:rPr lang="en-US" sz="2464" dirty="0">
                <a:solidFill>
                  <a:srgbClr val="FFFFFF"/>
                </a:solidFill>
                <a:latin typeface="Montserrat Bold"/>
              </a:rPr>
              <a:t> </a:t>
            </a:r>
            <a:r>
              <a:rPr lang="en-US" sz="2464" dirty="0" err="1">
                <a:solidFill>
                  <a:srgbClr val="FFFFFF"/>
                </a:solidFill>
                <a:latin typeface="Montserrat Bold"/>
              </a:rPr>
              <a:t>thì</a:t>
            </a:r>
            <a:r>
              <a:rPr lang="en-US" sz="2464" dirty="0">
                <a:solidFill>
                  <a:srgbClr val="FFFFFF"/>
                </a:solidFill>
                <a:latin typeface="Montserrat Bold"/>
              </a:rPr>
              <a:t> Y </a:t>
            </a:r>
            <a:r>
              <a:rPr lang="en-US" sz="2464" dirty="0" err="1">
                <a:solidFill>
                  <a:srgbClr val="FFFFFF"/>
                </a:solidFill>
                <a:latin typeface="Montserrat Bold"/>
              </a:rPr>
              <a:t>càng</a:t>
            </a:r>
            <a:r>
              <a:rPr lang="en-US" sz="2464" dirty="0">
                <a:solidFill>
                  <a:srgbClr val="FFFFFF"/>
                </a:solidFill>
                <a:latin typeface="Montserrat Bold"/>
              </a:rPr>
              <a:t> </a:t>
            </a:r>
            <a:r>
              <a:rPr lang="en-US" sz="2464" dirty="0" err="1">
                <a:solidFill>
                  <a:srgbClr val="FFFFFF"/>
                </a:solidFill>
                <a:latin typeface="Montserrat Bold"/>
              </a:rPr>
              <a:t>phụ</a:t>
            </a:r>
            <a:r>
              <a:rPr lang="en-US" sz="2464" dirty="0">
                <a:solidFill>
                  <a:srgbClr val="FFFFFF"/>
                </a:solidFill>
                <a:latin typeface="Montserrat Bold"/>
              </a:rPr>
              <a:t> </a:t>
            </a:r>
            <a:r>
              <a:rPr lang="en-US" sz="2464" dirty="0" err="1">
                <a:solidFill>
                  <a:srgbClr val="FFFFFF"/>
                </a:solidFill>
                <a:latin typeface="Montserrat Bold"/>
              </a:rPr>
              <a:t>thuộc</a:t>
            </a:r>
            <a:r>
              <a:rPr lang="en-US" sz="2464" dirty="0">
                <a:solidFill>
                  <a:srgbClr val="FFFFFF"/>
                </a:solidFill>
                <a:latin typeface="Montserrat Bold"/>
              </a:rPr>
              <a:t> </a:t>
            </a:r>
            <a:r>
              <a:rPr lang="en-US" sz="2464" dirty="0" err="1">
                <a:solidFill>
                  <a:srgbClr val="FFFFFF"/>
                </a:solidFill>
                <a:latin typeface="Montserrat Bold"/>
              </a:rPr>
              <a:t>mạnh</a:t>
            </a:r>
            <a:r>
              <a:rPr lang="en-US" sz="2464" dirty="0">
                <a:solidFill>
                  <a:srgbClr val="FFFFFF"/>
                </a:solidFill>
                <a:latin typeface="Montserrat Bold"/>
              </a:rPr>
              <a:t> </a:t>
            </a:r>
            <a:r>
              <a:rPr lang="en-US" sz="2464" dirty="0" err="1">
                <a:solidFill>
                  <a:srgbClr val="FFFFFF"/>
                </a:solidFill>
                <a:latin typeface="Montserrat Bold"/>
              </a:rPr>
              <a:t>mẽ</a:t>
            </a:r>
            <a:r>
              <a:rPr lang="en-US" sz="2464" dirty="0">
                <a:solidFill>
                  <a:srgbClr val="FFFFFF"/>
                </a:solidFill>
                <a:latin typeface="Montserrat Bold"/>
              </a:rPr>
              <a:t> </a:t>
            </a:r>
            <a:r>
              <a:rPr lang="en-US" sz="2464" dirty="0" err="1">
                <a:solidFill>
                  <a:srgbClr val="FFFFFF"/>
                </a:solidFill>
                <a:latin typeface="Montserrat Bold"/>
              </a:rPr>
              <a:t>vào</a:t>
            </a:r>
            <a:r>
              <a:rPr lang="en-US" sz="2464" dirty="0">
                <a:solidFill>
                  <a:srgbClr val="FFFFFF"/>
                </a:solidFill>
                <a:latin typeface="Montserrat Bold"/>
              </a:rPr>
              <a:t> X.</a:t>
            </a:r>
          </a:p>
          <a:p>
            <a:pPr algn="just">
              <a:lnSpc>
                <a:spcPts val="3450"/>
              </a:lnSpc>
            </a:pPr>
            <a:r>
              <a:rPr lang="en-US" sz="2464" dirty="0">
                <a:solidFill>
                  <a:srgbClr val="FFFFFF"/>
                </a:solidFill>
                <a:latin typeface="Montserrat Bold"/>
              </a:rPr>
              <a:t>Conviction </a:t>
            </a:r>
            <a:r>
              <a:rPr lang="en-US" sz="2464" dirty="0" err="1">
                <a:solidFill>
                  <a:srgbClr val="FFFFFF"/>
                </a:solidFill>
                <a:latin typeface="Montserrat Bold"/>
              </a:rPr>
              <a:t>thực</a:t>
            </a:r>
            <a:r>
              <a:rPr lang="en-US" sz="2464" dirty="0">
                <a:solidFill>
                  <a:srgbClr val="FFFFFF"/>
                </a:solidFill>
                <a:latin typeface="Montserrat Bold"/>
              </a:rPr>
              <a:t> </a:t>
            </a:r>
            <a:r>
              <a:rPr lang="en-US" sz="2464" dirty="0" err="1">
                <a:solidFill>
                  <a:srgbClr val="FFFFFF"/>
                </a:solidFill>
                <a:latin typeface="Montserrat Bold"/>
              </a:rPr>
              <a:t>chất</a:t>
            </a:r>
            <a:r>
              <a:rPr lang="en-US" sz="2464" dirty="0">
                <a:solidFill>
                  <a:srgbClr val="FFFFFF"/>
                </a:solidFill>
                <a:latin typeface="Montserrat Bold"/>
              </a:rPr>
              <a:t> </a:t>
            </a:r>
            <a:r>
              <a:rPr lang="en-US" sz="2464" dirty="0" err="1">
                <a:solidFill>
                  <a:srgbClr val="FFFFFF"/>
                </a:solidFill>
                <a:latin typeface="Montserrat Bold"/>
              </a:rPr>
              <a:t>đánh</a:t>
            </a:r>
            <a:r>
              <a:rPr lang="en-US" sz="2464" dirty="0">
                <a:solidFill>
                  <a:srgbClr val="FFFFFF"/>
                </a:solidFill>
                <a:latin typeface="Montserrat Bold"/>
              </a:rPr>
              <a:t> </a:t>
            </a:r>
            <a:r>
              <a:rPr lang="en-US" sz="2464" dirty="0" err="1">
                <a:solidFill>
                  <a:srgbClr val="FFFFFF"/>
                </a:solidFill>
                <a:latin typeface="Montserrat Bold"/>
              </a:rPr>
              <a:t>giá</a:t>
            </a:r>
            <a:r>
              <a:rPr lang="en-US" sz="2464" dirty="0">
                <a:solidFill>
                  <a:srgbClr val="FFFFFF"/>
                </a:solidFill>
                <a:latin typeface="Montserrat Bold"/>
              </a:rPr>
              <a:t> </a:t>
            </a:r>
            <a:r>
              <a:rPr lang="en-US" sz="2464" dirty="0" err="1">
                <a:solidFill>
                  <a:srgbClr val="FFFFFF"/>
                </a:solidFill>
                <a:latin typeface="Montserrat Bold"/>
              </a:rPr>
              <a:t>luật</a:t>
            </a:r>
            <a:r>
              <a:rPr lang="en-US" sz="2464" dirty="0">
                <a:solidFill>
                  <a:srgbClr val="FFFFFF"/>
                </a:solidFill>
                <a:latin typeface="Montserrat Bold"/>
              </a:rPr>
              <a:t> </a:t>
            </a:r>
            <a:r>
              <a:rPr lang="en-US" sz="2464" dirty="0" err="1">
                <a:solidFill>
                  <a:srgbClr val="FFFFFF"/>
                </a:solidFill>
                <a:latin typeface="Montserrat Bold"/>
              </a:rPr>
              <a:t>kết</a:t>
            </a:r>
            <a:r>
              <a:rPr lang="en-US" sz="2464" dirty="0">
                <a:solidFill>
                  <a:srgbClr val="FFFFFF"/>
                </a:solidFill>
                <a:latin typeface="Montserrat Bold"/>
              </a:rPr>
              <a:t> </a:t>
            </a:r>
            <a:r>
              <a:rPr lang="en-US" sz="2464" dirty="0" err="1">
                <a:solidFill>
                  <a:srgbClr val="FFFFFF"/>
                </a:solidFill>
                <a:latin typeface="Montserrat Bold"/>
              </a:rPr>
              <a:t>hợp</a:t>
            </a:r>
            <a:r>
              <a:rPr lang="en-US" sz="2464" dirty="0">
                <a:solidFill>
                  <a:srgbClr val="FFFFFF"/>
                </a:solidFill>
                <a:latin typeface="Montserrat Bold"/>
              </a:rPr>
              <a:t> </a:t>
            </a:r>
            <a:r>
              <a:rPr lang="en-US" sz="2464" dirty="0" err="1">
                <a:solidFill>
                  <a:srgbClr val="FFFFFF"/>
                </a:solidFill>
                <a:latin typeface="Montserrat Bold"/>
              </a:rPr>
              <a:t>theo</a:t>
            </a:r>
            <a:r>
              <a:rPr lang="en-US" sz="2464" dirty="0">
                <a:solidFill>
                  <a:srgbClr val="FFFFFF"/>
                </a:solidFill>
                <a:latin typeface="Montserrat Bold"/>
              </a:rPr>
              <a:t> </a:t>
            </a:r>
            <a:r>
              <a:rPr lang="en-US" sz="2464" dirty="0" err="1">
                <a:solidFill>
                  <a:srgbClr val="FFFFFF"/>
                </a:solidFill>
                <a:latin typeface="Montserrat Bold"/>
              </a:rPr>
              <a:t>hướng</a:t>
            </a:r>
            <a:r>
              <a:rPr lang="en-US" sz="2464" dirty="0">
                <a:solidFill>
                  <a:srgbClr val="FFFFFF"/>
                </a:solidFill>
                <a:latin typeface="Montserrat Bold"/>
              </a:rPr>
              <a:t> </a:t>
            </a:r>
            <a:r>
              <a:rPr lang="en-US" sz="2464" dirty="0" err="1">
                <a:solidFill>
                  <a:srgbClr val="FFFFFF"/>
                </a:solidFill>
                <a:latin typeface="Montserrat Bold"/>
              </a:rPr>
              <a:t>ngược</a:t>
            </a:r>
            <a:r>
              <a:rPr lang="en-US" sz="2464" dirty="0">
                <a:solidFill>
                  <a:srgbClr val="FFFFFF"/>
                </a:solidFill>
                <a:latin typeface="Montserrat Bold"/>
              </a:rPr>
              <a:t> </a:t>
            </a:r>
            <a:r>
              <a:rPr lang="en-US" sz="2464" dirty="0" err="1">
                <a:solidFill>
                  <a:srgbClr val="FFFFFF"/>
                </a:solidFill>
                <a:latin typeface="Montserrat Bold"/>
              </a:rPr>
              <a:t>lại</a:t>
            </a:r>
            <a:r>
              <a:rPr lang="en-US" sz="2464" dirty="0">
                <a:solidFill>
                  <a:srgbClr val="FFFFFF"/>
                </a:solidFill>
                <a:latin typeface="Montserrat Bold"/>
              </a:rPr>
              <a:t> </a:t>
            </a:r>
            <a:r>
              <a:rPr lang="en-US" sz="2464" dirty="0" err="1">
                <a:solidFill>
                  <a:srgbClr val="FFFFFF"/>
                </a:solidFill>
                <a:latin typeface="Montserrat Bold"/>
              </a:rPr>
              <a:t>với</a:t>
            </a:r>
            <a:r>
              <a:rPr lang="en-US" sz="2464" dirty="0">
                <a:solidFill>
                  <a:srgbClr val="FFFFFF"/>
                </a:solidFill>
                <a:latin typeface="Montserrat Bold"/>
              </a:rPr>
              <a:t> </a:t>
            </a:r>
            <a:r>
              <a:rPr lang="en-US" sz="2464" dirty="0" err="1">
                <a:solidFill>
                  <a:srgbClr val="FFFFFF"/>
                </a:solidFill>
                <a:latin typeface="Montserrat Bold"/>
              </a:rPr>
              <a:t>chỉ</a:t>
            </a:r>
            <a:r>
              <a:rPr lang="en-US" sz="2464" dirty="0">
                <a:solidFill>
                  <a:srgbClr val="FFFFFF"/>
                </a:solidFill>
                <a:latin typeface="Montserrat Bold"/>
              </a:rPr>
              <a:t> </a:t>
            </a:r>
            <a:r>
              <a:rPr lang="en-US" sz="2464" dirty="0" err="1">
                <a:solidFill>
                  <a:srgbClr val="FFFFFF"/>
                </a:solidFill>
                <a:latin typeface="Montserrat Bold"/>
              </a:rPr>
              <a:t>số</a:t>
            </a:r>
            <a:r>
              <a:rPr lang="en-US" sz="2464" dirty="0">
                <a:solidFill>
                  <a:srgbClr val="FFFFFF"/>
                </a:solidFill>
                <a:latin typeface="Montserrat Bold"/>
              </a:rPr>
              <a:t> Lift.</a:t>
            </a:r>
          </a:p>
          <a:p>
            <a:pPr algn="just">
              <a:lnSpc>
                <a:spcPts val="3067"/>
              </a:lnSpc>
            </a:pPr>
            <a:endParaRPr lang="en-US" sz="2464" dirty="0">
              <a:solidFill>
                <a:srgbClr val="FFFFFF"/>
              </a:solidFill>
              <a:latin typeface="Montserrat Bold"/>
            </a:endParaRPr>
          </a:p>
          <a:p>
            <a:pPr algn="just">
              <a:lnSpc>
                <a:spcPts val="3067"/>
              </a:lnSpc>
            </a:pPr>
            <a:endParaRPr lang="en-US" sz="2464" dirty="0">
              <a:solidFill>
                <a:srgbClr val="FFFFFF"/>
              </a:solidFill>
              <a:latin typeface="Montserrat Bold"/>
            </a:endParaRPr>
          </a:p>
          <a:p>
            <a:pPr algn="just">
              <a:lnSpc>
                <a:spcPts val="2990"/>
              </a:lnSpc>
            </a:pPr>
            <a:endParaRPr lang="en-US" sz="2464" dirty="0">
              <a:solidFill>
                <a:srgbClr val="FFFFFF"/>
              </a:solidFill>
              <a:latin typeface="Montserrat Bold"/>
            </a:endParaRPr>
          </a:p>
          <a:p>
            <a:pPr algn="just">
              <a:lnSpc>
                <a:spcPts val="2951"/>
              </a:lnSpc>
            </a:pPr>
            <a:endParaRPr lang="en-US" sz="2464" dirty="0">
              <a:solidFill>
                <a:srgbClr val="FFFFFF"/>
              </a:solidFill>
              <a:latin typeface="Montserrat Bold"/>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8" name="TextBox 8"/>
          <p:cNvSpPr txBox="1"/>
          <p:nvPr/>
        </p:nvSpPr>
        <p:spPr>
          <a:xfrm>
            <a:off x="742732" y="3848100"/>
            <a:ext cx="17315113" cy="4862485"/>
          </a:xfrm>
          <a:prstGeom prst="rect">
            <a:avLst/>
          </a:prstGeom>
        </p:spPr>
        <p:txBody>
          <a:bodyPr lIns="0" tIns="0" rIns="0" bIns="0" rtlCol="0" anchor="t">
            <a:spAutoFit/>
          </a:bodyPr>
          <a:lstStyle/>
          <a:p>
            <a:pPr>
              <a:lnSpc>
                <a:spcPts val="5927"/>
              </a:lnSpc>
            </a:pPr>
            <a:r>
              <a:rPr lang="en-US" sz="4000" dirty="0" err="1">
                <a:solidFill>
                  <a:srgbClr val="FFFFFF"/>
                </a:solidFill>
                <a:latin typeface="Montserrat Bold" panose="020B0604020202020204" charset="0"/>
              </a:rPr>
              <a:t>Gồm</a:t>
            </a:r>
            <a:r>
              <a:rPr lang="en-US" sz="4000" dirty="0">
                <a:solidFill>
                  <a:srgbClr val="FFFFFF"/>
                </a:solidFill>
                <a:latin typeface="Montserrat Bold" panose="020B0604020202020204" charset="0"/>
              </a:rPr>
              <a:t> 2 </a:t>
            </a:r>
            <a:r>
              <a:rPr lang="en-US" sz="4000" dirty="0" err="1">
                <a:solidFill>
                  <a:srgbClr val="FFFFFF"/>
                </a:solidFill>
                <a:latin typeface="Montserrat Bold" panose="020B0604020202020204" charset="0"/>
              </a:rPr>
              <a:t>đề</a:t>
            </a:r>
            <a:r>
              <a:rPr lang="en-US" sz="4000" dirty="0">
                <a:solidFill>
                  <a:srgbClr val="FFFFFF"/>
                </a:solidFill>
                <a:latin typeface="Montserrat Bold" panose="020B0604020202020204" charset="0"/>
              </a:rPr>
              <a:t>  </a:t>
            </a:r>
            <a:r>
              <a:rPr lang="en-US" sz="4000" dirty="0" err="1">
                <a:solidFill>
                  <a:srgbClr val="FFFFFF"/>
                </a:solidFill>
                <a:latin typeface="Montserrat Bold" panose="020B0604020202020204" charset="0"/>
              </a:rPr>
              <a:t>xuất</a:t>
            </a:r>
            <a:r>
              <a:rPr lang="en-US" sz="4000" dirty="0">
                <a:solidFill>
                  <a:srgbClr val="FFFFFF"/>
                </a:solidFill>
                <a:latin typeface="Montserrat Bold" panose="020B0604020202020204" charset="0"/>
              </a:rPr>
              <a:t> </a:t>
            </a:r>
            <a:r>
              <a:rPr lang="en-US" sz="4000" dirty="0" err="1">
                <a:solidFill>
                  <a:srgbClr val="FFFFFF"/>
                </a:solidFill>
                <a:latin typeface="Montserrat Bold" panose="020B0604020202020204" charset="0"/>
              </a:rPr>
              <a:t>phương</a:t>
            </a:r>
            <a:r>
              <a:rPr lang="en-US" sz="4000" dirty="0">
                <a:solidFill>
                  <a:srgbClr val="FFFFFF"/>
                </a:solidFill>
                <a:latin typeface="Montserrat Bold" panose="020B0604020202020204" charset="0"/>
              </a:rPr>
              <a:t> </a:t>
            </a:r>
            <a:r>
              <a:rPr lang="en-US" sz="4000" dirty="0" err="1">
                <a:solidFill>
                  <a:srgbClr val="FFFFFF"/>
                </a:solidFill>
                <a:latin typeface="Montserrat Bold" panose="020B0604020202020204" charset="0"/>
              </a:rPr>
              <a:t>pháp</a:t>
            </a:r>
            <a:r>
              <a:rPr lang="en-US" sz="4000" dirty="0">
                <a:solidFill>
                  <a:srgbClr val="FFFFFF"/>
                </a:solidFill>
                <a:latin typeface="Montserrat Bold" panose="020B0604020202020204" charset="0"/>
              </a:rPr>
              <a:t> </a:t>
            </a:r>
            <a:r>
              <a:rPr lang="en-US" sz="4000" dirty="0" err="1">
                <a:solidFill>
                  <a:srgbClr val="FFFFFF"/>
                </a:solidFill>
                <a:latin typeface="Montserrat Bold" panose="020B0604020202020204" charset="0"/>
              </a:rPr>
              <a:t>như</a:t>
            </a:r>
            <a:r>
              <a:rPr lang="en-US" sz="4000" dirty="0">
                <a:solidFill>
                  <a:srgbClr val="FFFFFF"/>
                </a:solidFill>
                <a:latin typeface="Montserrat Bold" panose="020B0604020202020204" charset="0"/>
              </a:rPr>
              <a:t> </a:t>
            </a:r>
            <a:r>
              <a:rPr lang="en-US" sz="4000" dirty="0" err="1">
                <a:solidFill>
                  <a:srgbClr val="FFFFFF"/>
                </a:solidFill>
                <a:latin typeface="Montserrat Bold" panose="020B0604020202020204" charset="0"/>
              </a:rPr>
              <a:t>sau</a:t>
            </a:r>
            <a:r>
              <a:rPr lang="en-US" sz="4000" dirty="0">
                <a:solidFill>
                  <a:srgbClr val="FFFFFF"/>
                </a:solidFill>
                <a:latin typeface="Montserrat Bold" panose="020B0604020202020204" charset="0"/>
              </a:rPr>
              <a:t>:</a:t>
            </a:r>
          </a:p>
          <a:p>
            <a:pPr>
              <a:lnSpc>
                <a:spcPts val="5651"/>
              </a:lnSpc>
            </a:pPr>
            <a:r>
              <a:rPr lang="en-US" sz="4000" dirty="0" err="1">
                <a:solidFill>
                  <a:srgbClr val="FFFFFF"/>
                </a:solidFill>
                <a:latin typeface="Montserrat Bold" panose="020B0604020202020204" charset="0"/>
              </a:rPr>
              <a:t>Phương</a:t>
            </a:r>
            <a:r>
              <a:rPr lang="en-US" sz="4000" dirty="0">
                <a:solidFill>
                  <a:srgbClr val="FFFFFF"/>
                </a:solidFill>
                <a:latin typeface="Montserrat Bold" panose="020B0604020202020204" charset="0"/>
              </a:rPr>
              <a:t> </a:t>
            </a:r>
            <a:r>
              <a:rPr lang="en-US" sz="4000" dirty="0" err="1">
                <a:solidFill>
                  <a:srgbClr val="FFFFFF"/>
                </a:solidFill>
                <a:latin typeface="Montserrat Bold" panose="020B0604020202020204" charset="0"/>
              </a:rPr>
              <a:t>pháp</a:t>
            </a:r>
            <a:r>
              <a:rPr lang="en-US" sz="4000" dirty="0">
                <a:solidFill>
                  <a:srgbClr val="FFFFFF"/>
                </a:solidFill>
                <a:latin typeface="Montserrat Bold" panose="020B0604020202020204" charset="0"/>
              </a:rPr>
              <a:t> </a:t>
            </a:r>
            <a:r>
              <a:rPr lang="en-US" sz="4000" dirty="0" err="1">
                <a:solidFill>
                  <a:srgbClr val="FFFFFF"/>
                </a:solidFill>
                <a:latin typeface="Montserrat Bold" panose="020B0604020202020204" charset="0"/>
              </a:rPr>
              <a:t>tìm</a:t>
            </a:r>
            <a:r>
              <a:rPr lang="en-US" sz="4000" dirty="0">
                <a:solidFill>
                  <a:srgbClr val="FFFFFF"/>
                </a:solidFill>
                <a:latin typeface="Montserrat Bold" panose="020B0604020202020204" charset="0"/>
              </a:rPr>
              <a:t> </a:t>
            </a:r>
            <a:r>
              <a:rPr lang="en-US" sz="4000" dirty="0" err="1">
                <a:solidFill>
                  <a:srgbClr val="FFFFFF"/>
                </a:solidFill>
                <a:latin typeface="Montserrat Bold" panose="020B0604020202020204" charset="0"/>
              </a:rPr>
              <a:t>kiếm</a:t>
            </a:r>
            <a:r>
              <a:rPr lang="en-US" sz="4000" dirty="0">
                <a:solidFill>
                  <a:srgbClr val="FFFFFF"/>
                </a:solidFill>
                <a:latin typeface="Montserrat Bold" panose="020B0604020202020204" charset="0"/>
              </a:rPr>
              <a:t> </a:t>
            </a:r>
            <a:r>
              <a:rPr lang="en-US" sz="4000" dirty="0" err="1">
                <a:solidFill>
                  <a:srgbClr val="FFFFFF"/>
                </a:solidFill>
                <a:latin typeface="Montserrat Bold" panose="020B0604020202020204" charset="0"/>
              </a:rPr>
              <a:t>theo</a:t>
            </a:r>
            <a:r>
              <a:rPr lang="en-US" sz="4000" dirty="0">
                <a:solidFill>
                  <a:srgbClr val="FFFFFF"/>
                </a:solidFill>
                <a:latin typeface="Montserrat Bold" panose="020B0604020202020204" charset="0"/>
              </a:rPr>
              <a:t> </a:t>
            </a:r>
            <a:r>
              <a:rPr lang="en-US" sz="4000" dirty="0" err="1">
                <a:solidFill>
                  <a:srgbClr val="FFFFFF"/>
                </a:solidFill>
                <a:latin typeface="Montserrat Bold" panose="020B0604020202020204" charset="0"/>
              </a:rPr>
              <a:t>chiều</a:t>
            </a:r>
            <a:r>
              <a:rPr lang="en-US" sz="4000" dirty="0">
                <a:solidFill>
                  <a:srgbClr val="FFFFFF"/>
                </a:solidFill>
                <a:latin typeface="Montserrat Bold" panose="020B0604020202020204" charset="0"/>
              </a:rPr>
              <a:t> </a:t>
            </a:r>
            <a:r>
              <a:rPr lang="en-US" sz="4000" dirty="0" err="1">
                <a:solidFill>
                  <a:srgbClr val="FFFFFF"/>
                </a:solidFill>
                <a:latin typeface="Montserrat Bold" panose="020B0604020202020204" charset="0"/>
              </a:rPr>
              <a:t>rộng</a:t>
            </a:r>
            <a:r>
              <a:rPr lang="en-US" sz="4000" dirty="0">
                <a:solidFill>
                  <a:srgbClr val="FFFFFF"/>
                </a:solidFill>
                <a:latin typeface="Montserrat Bold" panose="020B0604020202020204" charset="0"/>
              </a:rPr>
              <a:t> - </a:t>
            </a:r>
            <a:r>
              <a:rPr lang="en-US" sz="4000" dirty="0" err="1">
                <a:solidFill>
                  <a:srgbClr val="FFFFFF"/>
                </a:solidFill>
                <a:latin typeface="Montserrat Bold" panose="020B0604020202020204" charset="0"/>
              </a:rPr>
              <a:t>Thuật</a:t>
            </a:r>
            <a:r>
              <a:rPr lang="en-US" sz="4000" dirty="0">
                <a:solidFill>
                  <a:srgbClr val="FFFFFF"/>
                </a:solidFill>
                <a:latin typeface="Montserrat Bold" panose="020B0604020202020204" charset="0"/>
              </a:rPr>
              <a:t> </a:t>
            </a:r>
            <a:r>
              <a:rPr lang="en-US" sz="4000" dirty="0" err="1">
                <a:solidFill>
                  <a:srgbClr val="FFFFFF"/>
                </a:solidFill>
                <a:latin typeface="Montserrat Bold" panose="020B0604020202020204" charset="0"/>
              </a:rPr>
              <a:t>toán</a:t>
            </a:r>
            <a:r>
              <a:rPr lang="en-US" sz="4000" dirty="0">
                <a:solidFill>
                  <a:srgbClr val="FFFFFF"/>
                </a:solidFill>
                <a:latin typeface="Montserrat Bold" panose="020B0604020202020204" charset="0"/>
              </a:rPr>
              <a:t> </a:t>
            </a:r>
            <a:r>
              <a:rPr lang="en-US" sz="4000" dirty="0" err="1">
                <a:solidFill>
                  <a:srgbClr val="FFFFFF"/>
                </a:solidFill>
                <a:latin typeface="Montserrat Bold" panose="020B0604020202020204" charset="0"/>
              </a:rPr>
              <a:t>Apriori</a:t>
            </a:r>
            <a:r>
              <a:rPr lang="en-US" sz="4000" dirty="0">
                <a:solidFill>
                  <a:srgbClr val="FFFFFF"/>
                </a:solidFill>
                <a:latin typeface="Montserrat Bold" panose="020B0604020202020204" charset="0"/>
              </a:rPr>
              <a:t> (1994)</a:t>
            </a:r>
          </a:p>
          <a:p>
            <a:pPr>
              <a:lnSpc>
                <a:spcPts val="6478"/>
              </a:lnSpc>
            </a:pPr>
            <a:r>
              <a:rPr lang="en-US" sz="4000" dirty="0" err="1">
                <a:solidFill>
                  <a:srgbClr val="FFFFFF"/>
                </a:solidFill>
                <a:latin typeface="Montserrat Bold" panose="020B0604020202020204" charset="0"/>
              </a:rPr>
              <a:t>Phương</a:t>
            </a:r>
            <a:r>
              <a:rPr lang="en-US" sz="4000" dirty="0">
                <a:solidFill>
                  <a:srgbClr val="FFFFFF"/>
                </a:solidFill>
                <a:latin typeface="Montserrat Bold" panose="020B0604020202020204" charset="0"/>
              </a:rPr>
              <a:t> </a:t>
            </a:r>
            <a:r>
              <a:rPr lang="en-US" sz="4000" dirty="0" err="1">
                <a:solidFill>
                  <a:srgbClr val="FFFFFF"/>
                </a:solidFill>
                <a:latin typeface="Montserrat Bold" panose="020B0604020202020204" charset="0"/>
              </a:rPr>
              <a:t>pháp</a:t>
            </a:r>
            <a:r>
              <a:rPr lang="en-US" sz="4000" dirty="0">
                <a:solidFill>
                  <a:srgbClr val="FFFFFF"/>
                </a:solidFill>
                <a:latin typeface="Montserrat Bold" panose="020B0604020202020204" charset="0"/>
              </a:rPr>
              <a:t> </a:t>
            </a:r>
            <a:r>
              <a:rPr lang="en-US" sz="4000" dirty="0" err="1">
                <a:solidFill>
                  <a:srgbClr val="FFFFFF"/>
                </a:solidFill>
                <a:latin typeface="Montserrat Bold" panose="020B0604020202020204" charset="0"/>
              </a:rPr>
              <a:t>phát</a:t>
            </a:r>
            <a:r>
              <a:rPr lang="en-US" sz="4000" dirty="0">
                <a:solidFill>
                  <a:srgbClr val="FFFFFF"/>
                </a:solidFill>
                <a:latin typeface="Montserrat Bold" panose="020B0604020202020204" charset="0"/>
              </a:rPr>
              <a:t> </a:t>
            </a:r>
            <a:r>
              <a:rPr lang="en-US" sz="4000" dirty="0" err="1">
                <a:solidFill>
                  <a:srgbClr val="FFFFFF"/>
                </a:solidFill>
                <a:latin typeface="Montserrat Bold" panose="020B0604020202020204" charset="0"/>
              </a:rPr>
              <a:t>triển</a:t>
            </a:r>
            <a:r>
              <a:rPr lang="en-US" sz="4000" dirty="0">
                <a:solidFill>
                  <a:srgbClr val="FFFFFF"/>
                </a:solidFill>
                <a:latin typeface="Montserrat Bold" panose="020B0604020202020204" charset="0"/>
              </a:rPr>
              <a:t> </a:t>
            </a:r>
            <a:r>
              <a:rPr lang="en-US" sz="4000" dirty="0" err="1">
                <a:solidFill>
                  <a:srgbClr val="FFFFFF"/>
                </a:solidFill>
                <a:latin typeface="Montserrat Bold" panose="020B0604020202020204" charset="0"/>
              </a:rPr>
              <a:t>mẫu</a:t>
            </a:r>
            <a:r>
              <a:rPr lang="en-US" sz="4000" dirty="0">
                <a:solidFill>
                  <a:srgbClr val="FFFFFF"/>
                </a:solidFill>
                <a:latin typeface="Montserrat Bold" panose="020B0604020202020204" charset="0"/>
              </a:rPr>
              <a:t> – </a:t>
            </a:r>
            <a:r>
              <a:rPr lang="en-US" sz="4000" dirty="0" err="1">
                <a:solidFill>
                  <a:srgbClr val="FFFFFF"/>
                </a:solidFill>
                <a:latin typeface="Montserrat Bold" panose="020B0604020202020204" charset="0"/>
              </a:rPr>
              <a:t>Thuật</a:t>
            </a:r>
            <a:r>
              <a:rPr lang="en-US" sz="4000" dirty="0">
                <a:solidFill>
                  <a:srgbClr val="FFFFFF"/>
                </a:solidFill>
                <a:latin typeface="Montserrat Bold" panose="020B0604020202020204" charset="0"/>
              </a:rPr>
              <a:t> </a:t>
            </a:r>
            <a:r>
              <a:rPr lang="en-US" sz="4000" dirty="0" err="1">
                <a:solidFill>
                  <a:srgbClr val="FFFFFF"/>
                </a:solidFill>
                <a:latin typeface="Montserrat Bold" panose="020B0604020202020204" charset="0"/>
              </a:rPr>
              <a:t>toán</a:t>
            </a:r>
            <a:r>
              <a:rPr lang="en-US" sz="4000" dirty="0">
                <a:solidFill>
                  <a:srgbClr val="FFFFFF"/>
                </a:solidFill>
                <a:latin typeface="Montserrat Bold" panose="020B0604020202020204" charset="0"/>
              </a:rPr>
              <a:t> FP-Growth (2000)</a:t>
            </a:r>
          </a:p>
          <a:p>
            <a:pPr>
              <a:lnSpc>
                <a:spcPts val="4686"/>
              </a:lnSpc>
            </a:pPr>
            <a:endParaRPr lang="en-US" sz="4627" dirty="0">
              <a:solidFill>
                <a:srgbClr val="FFFFFF"/>
              </a:solidFill>
              <a:latin typeface="Noto Serif Display"/>
            </a:endParaRPr>
          </a:p>
          <a:p>
            <a:pPr algn="r">
              <a:lnSpc>
                <a:spcPts val="4686"/>
              </a:lnSpc>
            </a:pPr>
            <a:endParaRPr lang="en-US" sz="4627" dirty="0">
              <a:solidFill>
                <a:srgbClr val="FFFFFF"/>
              </a:solidFill>
              <a:latin typeface="Noto Serif Display"/>
            </a:endParaRPr>
          </a:p>
          <a:p>
            <a:pPr algn="ctr">
              <a:lnSpc>
                <a:spcPts val="4686"/>
              </a:lnSpc>
            </a:pPr>
            <a:endParaRPr lang="en-US" sz="4627" dirty="0">
              <a:solidFill>
                <a:srgbClr val="FFFFFF"/>
              </a:solidFill>
              <a:latin typeface="Noto Serif Display"/>
            </a:endParaRPr>
          </a:p>
        </p:txBody>
      </p:sp>
      <p:sp>
        <p:nvSpPr>
          <p:cNvPr id="13" name="TextBox 13"/>
          <p:cNvSpPr txBox="1"/>
          <p:nvPr/>
        </p:nvSpPr>
        <p:spPr>
          <a:xfrm>
            <a:off x="736870" y="1002192"/>
            <a:ext cx="14460241" cy="1773734"/>
          </a:xfrm>
          <a:prstGeom prst="rect">
            <a:avLst/>
          </a:prstGeom>
        </p:spPr>
        <p:txBody>
          <a:bodyPr lIns="0" tIns="0" rIns="0" bIns="0" rtlCol="0" anchor="t">
            <a:spAutoFit/>
          </a:bodyPr>
          <a:lstStyle/>
          <a:p>
            <a:pPr>
              <a:lnSpc>
                <a:spcPts val="14585"/>
              </a:lnSpc>
            </a:pPr>
            <a:r>
              <a:rPr lang="en-US" sz="10417">
                <a:solidFill>
                  <a:srgbClr val="FFFFFF"/>
                </a:solidFill>
                <a:latin typeface="Noto Sans Bold"/>
              </a:rPr>
              <a:t>Đề xuất phương pháp</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5973425" y="9185343"/>
            <a:ext cx="2203315" cy="2203315"/>
          </a:xfrm>
          <a:custGeom>
            <a:avLst/>
            <a:gdLst/>
            <a:ahLst/>
            <a:cxnLst/>
            <a:rect l="l" t="t" r="r" b="b"/>
            <a:pathLst>
              <a:path w="2203315" h="2203315">
                <a:moveTo>
                  <a:pt x="0" y="0"/>
                </a:moveTo>
                <a:lnTo>
                  <a:pt x="2203315" y="0"/>
                </a:lnTo>
                <a:lnTo>
                  <a:pt x="2203315" y="2203314"/>
                </a:lnTo>
                <a:lnTo>
                  <a:pt x="0" y="2203314"/>
                </a:lnTo>
                <a:lnTo>
                  <a:pt x="0" y="0"/>
                </a:lnTo>
                <a:close/>
              </a:path>
            </a:pathLst>
          </a:custGeo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sp>
      <p:sp>
        <p:nvSpPr>
          <p:cNvPr id="3" name="Freeform 3"/>
          <p:cNvSpPr/>
          <p:nvPr/>
        </p:nvSpPr>
        <p:spPr>
          <a:xfrm>
            <a:off x="15412212" y="9483057"/>
            <a:ext cx="1122426" cy="1123831"/>
          </a:xfrm>
          <a:custGeom>
            <a:avLst/>
            <a:gdLst/>
            <a:ahLst/>
            <a:cxnLst/>
            <a:rect l="l" t="t" r="r" b="b"/>
            <a:pathLst>
              <a:path w="1122426" h="1123831">
                <a:moveTo>
                  <a:pt x="0" y="0"/>
                </a:moveTo>
                <a:lnTo>
                  <a:pt x="1122426" y="0"/>
                </a:lnTo>
                <a:lnTo>
                  <a:pt x="1122426" y="1123831"/>
                </a:lnTo>
                <a:lnTo>
                  <a:pt x="0" y="1123831"/>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sp>
      <p:sp>
        <p:nvSpPr>
          <p:cNvPr id="4" name="Freeform 4"/>
          <p:cNvSpPr/>
          <p:nvPr/>
        </p:nvSpPr>
        <p:spPr>
          <a:xfrm>
            <a:off x="15973425" y="9185343"/>
            <a:ext cx="634801" cy="631627"/>
          </a:xfrm>
          <a:custGeom>
            <a:avLst/>
            <a:gdLst/>
            <a:ahLst/>
            <a:cxnLst/>
            <a:rect l="l" t="t" r="r" b="b"/>
            <a:pathLst>
              <a:path w="634801" h="631627">
                <a:moveTo>
                  <a:pt x="0" y="0"/>
                </a:moveTo>
                <a:lnTo>
                  <a:pt x="634801" y="0"/>
                </a:lnTo>
                <a:lnTo>
                  <a:pt x="634801" y="631627"/>
                </a:lnTo>
                <a:lnTo>
                  <a:pt x="0" y="631627"/>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sp>
      <p:sp>
        <p:nvSpPr>
          <p:cNvPr id="5" name="Freeform 5"/>
          <p:cNvSpPr/>
          <p:nvPr/>
        </p:nvSpPr>
        <p:spPr>
          <a:xfrm>
            <a:off x="-1732644" y="682541"/>
            <a:ext cx="2246994" cy="2235759"/>
          </a:xfrm>
          <a:custGeom>
            <a:avLst/>
            <a:gdLst/>
            <a:ahLst/>
            <a:cxnLst/>
            <a:rect l="l" t="t" r="r" b="b"/>
            <a:pathLst>
              <a:path w="2246994" h="2235759">
                <a:moveTo>
                  <a:pt x="0" y="0"/>
                </a:moveTo>
                <a:lnTo>
                  <a:pt x="2246994" y="0"/>
                </a:lnTo>
                <a:lnTo>
                  <a:pt x="2246994" y="2235758"/>
                </a:lnTo>
                <a:lnTo>
                  <a:pt x="0" y="2235758"/>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sp>
      <p:sp>
        <p:nvSpPr>
          <p:cNvPr id="6" name="Freeform 6"/>
          <p:cNvSpPr/>
          <p:nvPr/>
        </p:nvSpPr>
        <p:spPr>
          <a:xfrm>
            <a:off x="17452637" y="9159807"/>
            <a:ext cx="1127193" cy="1127193"/>
          </a:xfrm>
          <a:custGeom>
            <a:avLst/>
            <a:gdLst/>
            <a:ahLst/>
            <a:cxnLst/>
            <a:rect l="l" t="t" r="r" b="b"/>
            <a:pathLst>
              <a:path w="1127193" h="1127193">
                <a:moveTo>
                  <a:pt x="0" y="0"/>
                </a:moveTo>
                <a:lnTo>
                  <a:pt x="1127193" y="0"/>
                </a:lnTo>
                <a:lnTo>
                  <a:pt x="1127193" y="1127193"/>
                </a:lnTo>
                <a:lnTo>
                  <a:pt x="0" y="1127193"/>
                </a:lnTo>
                <a:lnTo>
                  <a:pt x="0" y="0"/>
                </a:lnTo>
                <a:close/>
              </a:path>
            </a:pathLst>
          </a:custGeo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sp>
      <p:sp>
        <p:nvSpPr>
          <p:cNvPr id="7" name="Freeform 7"/>
          <p:cNvSpPr/>
          <p:nvPr/>
        </p:nvSpPr>
        <p:spPr>
          <a:xfrm rot="5400000">
            <a:off x="-98493" y="9479695"/>
            <a:ext cx="1127193" cy="1127193"/>
          </a:xfrm>
          <a:custGeom>
            <a:avLst/>
            <a:gdLst/>
            <a:ahLst/>
            <a:cxnLst/>
            <a:rect l="l" t="t" r="r" b="b"/>
            <a:pathLst>
              <a:path w="1127193" h="1127193">
                <a:moveTo>
                  <a:pt x="0" y="0"/>
                </a:moveTo>
                <a:lnTo>
                  <a:pt x="1127193" y="0"/>
                </a:lnTo>
                <a:lnTo>
                  <a:pt x="1127193" y="1127193"/>
                </a:lnTo>
                <a:lnTo>
                  <a:pt x="0" y="1127193"/>
                </a:lnTo>
                <a:lnTo>
                  <a:pt x="0" y="0"/>
                </a:lnTo>
                <a:close/>
              </a:path>
            </a:pathLst>
          </a:custGeo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sp>
      <p:sp>
        <p:nvSpPr>
          <p:cNvPr id="8" name="Freeform 8"/>
          <p:cNvSpPr/>
          <p:nvPr/>
        </p:nvSpPr>
        <p:spPr>
          <a:xfrm>
            <a:off x="465104" y="9723404"/>
            <a:ext cx="1127193" cy="1127193"/>
          </a:xfrm>
          <a:custGeom>
            <a:avLst/>
            <a:gdLst/>
            <a:ahLst/>
            <a:cxnLst/>
            <a:rect l="l" t="t" r="r" b="b"/>
            <a:pathLst>
              <a:path w="1127193" h="1127193">
                <a:moveTo>
                  <a:pt x="0" y="0"/>
                </a:moveTo>
                <a:lnTo>
                  <a:pt x="1127192" y="0"/>
                </a:lnTo>
                <a:lnTo>
                  <a:pt x="1127192" y="1127192"/>
                </a:lnTo>
                <a:lnTo>
                  <a:pt x="0" y="1127192"/>
                </a:lnTo>
                <a:lnTo>
                  <a:pt x="0" y="0"/>
                </a:lnTo>
                <a:close/>
              </a:path>
            </a:pathLst>
          </a:custGeo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sp>
      <p:sp>
        <p:nvSpPr>
          <p:cNvPr id="9" name="Freeform 9"/>
          <p:cNvSpPr/>
          <p:nvPr/>
        </p:nvSpPr>
        <p:spPr>
          <a:xfrm>
            <a:off x="12999801" y="9107062"/>
            <a:ext cx="2640992" cy="1875821"/>
          </a:xfrm>
          <a:custGeom>
            <a:avLst/>
            <a:gdLst/>
            <a:ahLst/>
            <a:cxnLst/>
            <a:rect l="l" t="t" r="r" b="b"/>
            <a:pathLst>
              <a:path w="2640992" h="1875821">
                <a:moveTo>
                  <a:pt x="0" y="0"/>
                </a:moveTo>
                <a:lnTo>
                  <a:pt x="2640992" y="0"/>
                </a:lnTo>
                <a:lnTo>
                  <a:pt x="2640992" y="1875821"/>
                </a:lnTo>
                <a:lnTo>
                  <a:pt x="0" y="1875821"/>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sp>
      <p:sp>
        <p:nvSpPr>
          <p:cNvPr id="10" name="Freeform 10"/>
          <p:cNvSpPr/>
          <p:nvPr/>
        </p:nvSpPr>
        <p:spPr>
          <a:xfrm>
            <a:off x="14850999" y="9479695"/>
            <a:ext cx="1122426" cy="1123831"/>
          </a:xfrm>
          <a:custGeom>
            <a:avLst/>
            <a:gdLst/>
            <a:ahLst/>
            <a:cxnLst/>
            <a:rect l="l" t="t" r="r" b="b"/>
            <a:pathLst>
              <a:path w="1122426" h="1123831">
                <a:moveTo>
                  <a:pt x="0" y="0"/>
                </a:moveTo>
                <a:lnTo>
                  <a:pt x="1122426" y="0"/>
                </a:lnTo>
                <a:lnTo>
                  <a:pt x="1122426" y="1123831"/>
                </a:lnTo>
                <a:lnTo>
                  <a:pt x="0" y="1123831"/>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sp>
      <p:sp>
        <p:nvSpPr>
          <p:cNvPr id="13" name="Freeform 13"/>
          <p:cNvSpPr/>
          <p:nvPr/>
        </p:nvSpPr>
        <p:spPr>
          <a:xfrm>
            <a:off x="-609147" y="-196941"/>
            <a:ext cx="3428946" cy="1997361"/>
          </a:xfrm>
          <a:custGeom>
            <a:avLst/>
            <a:gdLst/>
            <a:ahLst/>
            <a:cxnLst/>
            <a:rect l="l" t="t" r="r" b="b"/>
            <a:pathLst>
              <a:path w="3428946" h="1997361">
                <a:moveTo>
                  <a:pt x="0" y="0"/>
                </a:moveTo>
                <a:lnTo>
                  <a:pt x="3428946" y="0"/>
                </a:lnTo>
                <a:lnTo>
                  <a:pt x="3428946" y="1997361"/>
                </a:lnTo>
                <a:lnTo>
                  <a:pt x="0" y="1997361"/>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sp>
      <p:sp>
        <p:nvSpPr>
          <p:cNvPr id="15" name="TextBox 15"/>
          <p:cNvSpPr txBox="1"/>
          <p:nvPr/>
        </p:nvSpPr>
        <p:spPr>
          <a:xfrm>
            <a:off x="514350" y="2751280"/>
            <a:ext cx="17501883" cy="3376437"/>
          </a:xfrm>
          <a:prstGeom prst="rect">
            <a:avLst/>
          </a:prstGeom>
        </p:spPr>
        <p:txBody>
          <a:bodyPr lIns="0" tIns="0" rIns="0" bIns="0" rtlCol="0" anchor="t">
            <a:spAutoFit/>
          </a:bodyPr>
          <a:lstStyle/>
          <a:p>
            <a:pPr>
              <a:lnSpc>
                <a:spcPts val="3847"/>
              </a:lnSpc>
            </a:pPr>
            <a:r>
              <a:rPr lang="en-US" sz="2748" dirty="0" err="1">
                <a:solidFill>
                  <a:srgbClr val="FFFFFF"/>
                </a:solidFill>
                <a:latin typeface="Montserrat Bold" panose="020B0604020202020204" charset="0"/>
              </a:rPr>
              <a:t>Thuật</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toán</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Apriori</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là</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thuật</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toán</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được</a:t>
            </a:r>
            <a:r>
              <a:rPr lang="en-US" sz="2748" dirty="0">
                <a:solidFill>
                  <a:srgbClr val="FFFFFF"/>
                </a:solidFill>
                <a:latin typeface="Montserrat Bold" panose="020B0604020202020204" charset="0"/>
              </a:rPr>
              <a:t> R. Agrawal </a:t>
            </a:r>
            <a:r>
              <a:rPr lang="en-US" sz="2748" dirty="0" err="1">
                <a:solidFill>
                  <a:srgbClr val="FFFFFF"/>
                </a:solidFill>
                <a:latin typeface="Montserrat Bold" panose="020B0604020202020204" charset="0"/>
              </a:rPr>
              <a:t>và</a:t>
            </a:r>
            <a:r>
              <a:rPr lang="en-US" sz="2748" dirty="0">
                <a:solidFill>
                  <a:srgbClr val="FFFFFF"/>
                </a:solidFill>
                <a:latin typeface="Montserrat Bold" panose="020B0604020202020204" charset="0"/>
              </a:rPr>
              <a:t> R. Srikant </a:t>
            </a:r>
            <a:r>
              <a:rPr lang="en-US" sz="2748" dirty="0" err="1">
                <a:solidFill>
                  <a:srgbClr val="FFFFFF"/>
                </a:solidFill>
                <a:latin typeface="Montserrat Bold" panose="020B0604020202020204" charset="0"/>
              </a:rPr>
              <a:t>giới</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thiệu</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vào</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năm</a:t>
            </a:r>
            <a:r>
              <a:rPr lang="en-US" sz="2748" dirty="0">
                <a:solidFill>
                  <a:srgbClr val="FFFFFF"/>
                </a:solidFill>
                <a:latin typeface="Montserrat Bold" panose="020B0604020202020204" charset="0"/>
              </a:rPr>
              <a:t> 1994, </a:t>
            </a:r>
            <a:r>
              <a:rPr lang="en-US" sz="2748" dirty="0" err="1">
                <a:solidFill>
                  <a:srgbClr val="FFFFFF"/>
                </a:solidFill>
                <a:latin typeface="Montserrat Bold" panose="020B0604020202020204" charset="0"/>
              </a:rPr>
              <a:t>nhằm</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mục</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đích</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tìm</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các</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tập</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phổ</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biến</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chạy</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trên</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một</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tập</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hợp</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dữ</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liệu</a:t>
            </a:r>
            <a:r>
              <a:rPr lang="en-US" sz="2748" dirty="0">
                <a:solidFill>
                  <a:srgbClr val="FFFFFF"/>
                </a:solidFill>
                <a:latin typeface="Montserrat Bold" panose="020B0604020202020204" charset="0"/>
              </a:rPr>
              <a:t>. Trong </a:t>
            </a:r>
            <a:r>
              <a:rPr lang="en-US" sz="2748" dirty="0" err="1">
                <a:solidFill>
                  <a:srgbClr val="FFFFFF"/>
                </a:solidFill>
                <a:latin typeface="Montserrat Bold" panose="020B0604020202020204" charset="0"/>
              </a:rPr>
              <a:t>phép</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lặp</a:t>
            </a:r>
            <a:r>
              <a:rPr lang="en-US" sz="2748" dirty="0">
                <a:solidFill>
                  <a:srgbClr val="FFFFFF"/>
                </a:solidFill>
                <a:latin typeface="Montserrat Bold" panose="020B0604020202020204" charset="0"/>
              </a:rPr>
              <a:t> k, </a:t>
            </a:r>
            <a:r>
              <a:rPr lang="en-US" sz="2748" dirty="0" err="1">
                <a:solidFill>
                  <a:srgbClr val="FFFFFF"/>
                </a:solidFill>
                <a:latin typeface="Montserrat Bold" panose="020B0604020202020204" charset="0"/>
              </a:rPr>
              <a:t>bạn</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sẽ</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tìm</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thấy</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tất</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cả</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các</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tập</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mục</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có</a:t>
            </a:r>
            <a:r>
              <a:rPr lang="en-US" sz="2748" dirty="0">
                <a:solidFill>
                  <a:srgbClr val="FFFFFF"/>
                </a:solidFill>
                <a:latin typeface="Montserrat Bold" panose="020B0604020202020204" charset="0"/>
              </a:rPr>
              <a:t> k </a:t>
            </a:r>
            <a:r>
              <a:rPr lang="en-US" sz="2748" dirty="0" err="1">
                <a:solidFill>
                  <a:srgbClr val="FFFFFF"/>
                </a:solidFill>
                <a:latin typeface="Montserrat Bold" panose="020B0604020202020204" charset="0"/>
              </a:rPr>
              <a:t>mục</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được</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gọi</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là</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tập</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mục</a:t>
            </a:r>
            <a:r>
              <a:rPr lang="en-US" sz="2748" dirty="0">
                <a:solidFill>
                  <a:srgbClr val="FFFFFF"/>
                </a:solidFill>
                <a:latin typeface="Montserrat Bold" panose="020B0604020202020204" charset="0"/>
              </a:rPr>
              <a:t> k. </a:t>
            </a:r>
            <a:r>
              <a:rPr lang="en-US" sz="2748" dirty="0" err="1">
                <a:solidFill>
                  <a:srgbClr val="FFFFFF"/>
                </a:solidFill>
                <a:latin typeface="Montserrat Bold" panose="020B0604020202020204" charset="0"/>
              </a:rPr>
              <a:t>Đặc</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điểm</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chính</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của</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thuật</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toán</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apriori</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là</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tất</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cả</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các</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tập</a:t>
            </a:r>
            <a:r>
              <a:rPr lang="en-US" sz="2748" dirty="0">
                <a:solidFill>
                  <a:srgbClr val="FFFFFF"/>
                </a:solidFill>
                <a:latin typeface="Montserrat Bold" panose="020B0604020202020204" charset="0"/>
              </a:rPr>
              <a:t> con </a:t>
            </a:r>
            <a:r>
              <a:rPr lang="en-US" sz="2748" dirty="0" err="1">
                <a:solidFill>
                  <a:srgbClr val="FFFFFF"/>
                </a:solidFill>
                <a:latin typeface="Montserrat Bold" panose="020B0604020202020204" charset="0"/>
              </a:rPr>
              <a:t>của</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tập</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phổ</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biến</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cũng</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là</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thành</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viên</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của</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tập</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phổ</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biến.Thuật</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toán</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tăng</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trưởng</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Apriori</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là</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một</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trong</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những</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thuật</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toán</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quan</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trọng</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được</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sử</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dụng</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trong</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việc</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phát</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hiện</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các</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mẫu</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kết</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hợp</a:t>
            </a:r>
            <a:r>
              <a:rPr lang="en-US" sz="2748" dirty="0">
                <a:solidFill>
                  <a:srgbClr val="FFFFFF"/>
                </a:solidFill>
                <a:latin typeface="Montserrat Bold" panose="020B0604020202020204" charset="0"/>
              </a:rPr>
              <a:t> (frequent </a:t>
            </a:r>
            <a:r>
              <a:rPr lang="en-US" sz="2748" dirty="0" err="1">
                <a:solidFill>
                  <a:srgbClr val="FFFFFF"/>
                </a:solidFill>
                <a:latin typeface="Montserrat Bold" panose="020B0604020202020204" charset="0"/>
              </a:rPr>
              <a:t>itemsets</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trong</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dữ</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liệu</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đặc</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biệt</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là</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trong</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lĩnh</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vực</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khai</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phá</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dữ</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liệu</a:t>
            </a:r>
            <a:r>
              <a:rPr lang="en-US" sz="2748" dirty="0">
                <a:solidFill>
                  <a:srgbClr val="FFFFFF"/>
                </a:solidFill>
                <a:latin typeface="Montserrat Bold" panose="020B0604020202020204" charset="0"/>
              </a:rPr>
              <a:t> (data mining) </a:t>
            </a:r>
            <a:r>
              <a:rPr lang="en-US" sz="2748" dirty="0" err="1">
                <a:solidFill>
                  <a:srgbClr val="FFFFFF"/>
                </a:solidFill>
                <a:latin typeface="Montserrat Bold" panose="020B0604020202020204" charset="0"/>
              </a:rPr>
              <a:t>và</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phân</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tích</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dữ</a:t>
            </a:r>
            <a:r>
              <a:rPr lang="en-US" sz="2748" dirty="0">
                <a:solidFill>
                  <a:srgbClr val="FFFFFF"/>
                </a:solidFill>
                <a:latin typeface="Montserrat Bold" panose="020B0604020202020204" charset="0"/>
              </a:rPr>
              <a:t> </a:t>
            </a:r>
            <a:r>
              <a:rPr lang="en-US" sz="2748" dirty="0" err="1">
                <a:solidFill>
                  <a:srgbClr val="FFFFFF"/>
                </a:solidFill>
                <a:latin typeface="Montserrat Bold" panose="020B0604020202020204" charset="0"/>
              </a:rPr>
              <a:t>liệu</a:t>
            </a:r>
            <a:r>
              <a:rPr lang="en-US" sz="2748" dirty="0">
                <a:solidFill>
                  <a:srgbClr val="FFFFFF"/>
                </a:solidFill>
                <a:latin typeface="Montserrat Bold" panose="020B0604020202020204" charset="0"/>
              </a:rPr>
              <a:t>. </a:t>
            </a:r>
          </a:p>
        </p:txBody>
      </p:sp>
      <p:sp>
        <p:nvSpPr>
          <p:cNvPr id="16" name="TextBox 16"/>
          <p:cNvSpPr txBox="1"/>
          <p:nvPr/>
        </p:nvSpPr>
        <p:spPr>
          <a:xfrm>
            <a:off x="0" y="568241"/>
            <a:ext cx="18579830" cy="1988807"/>
          </a:xfrm>
          <a:prstGeom prst="rect">
            <a:avLst/>
          </a:prstGeom>
        </p:spPr>
        <p:txBody>
          <a:bodyPr lIns="0" tIns="0" rIns="0" bIns="0" rtlCol="0" anchor="t">
            <a:spAutoFit/>
          </a:bodyPr>
          <a:lstStyle/>
          <a:p>
            <a:pPr algn="ctr">
              <a:lnSpc>
                <a:spcPts val="7980"/>
              </a:lnSpc>
            </a:pPr>
            <a:r>
              <a:rPr lang="en-US" sz="5700">
                <a:solidFill>
                  <a:srgbClr val="FFFFFF"/>
                </a:solidFill>
                <a:latin typeface="Noto Sans Bold"/>
              </a:rPr>
              <a:t>Phương pháp tìm kiếm theo chiều rộng - Thuật toán Apriori (1994)</a:t>
            </a:r>
          </a:p>
        </p:txBody>
      </p:sp>
      <p:sp>
        <p:nvSpPr>
          <p:cNvPr id="17" name="TextBox 17"/>
          <p:cNvSpPr txBox="1"/>
          <p:nvPr/>
        </p:nvSpPr>
        <p:spPr>
          <a:xfrm>
            <a:off x="478550" y="6278238"/>
            <a:ext cx="17773650" cy="1779911"/>
          </a:xfrm>
          <a:prstGeom prst="rect">
            <a:avLst/>
          </a:prstGeom>
        </p:spPr>
        <p:txBody>
          <a:bodyPr lIns="0" tIns="0" rIns="0" bIns="0" rtlCol="0" anchor="t">
            <a:spAutoFit/>
          </a:bodyPr>
          <a:lstStyle/>
          <a:p>
            <a:pPr>
              <a:lnSpc>
                <a:spcPts val="4766"/>
              </a:lnSpc>
            </a:pPr>
            <a:r>
              <a:rPr lang="en-US" sz="2750" dirty="0" err="1">
                <a:solidFill>
                  <a:srgbClr val="FFFFFF"/>
                </a:solidFill>
                <a:latin typeface="Montserrat Bold" panose="020B0604020202020204" charset="0"/>
              </a:rPr>
              <a:t>Thường</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được</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sử</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dụng</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để</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phân</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tích</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việc</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mua</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hàng</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trong</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siêu</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thị</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với</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mục</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đích</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tìm</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hiểu</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khả</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năng</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người</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tiêu</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dùng</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mua</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một</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loại</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mặt</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hàng</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này</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cùng</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với</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các</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loại</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hàng</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hóa</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khác</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để</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công</a:t>
            </a:r>
            <a:r>
              <a:rPr lang="en-US" sz="2750" dirty="0">
                <a:solidFill>
                  <a:srgbClr val="FFFFFF"/>
                </a:solidFill>
                <a:latin typeface="Montserrat Bold" panose="020B0604020202020204" charset="0"/>
              </a:rPr>
              <a:t> ty </a:t>
            </a:r>
            <a:r>
              <a:rPr lang="en-US" sz="2750" dirty="0" err="1">
                <a:solidFill>
                  <a:srgbClr val="FFFFFF"/>
                </a:solidFill>
                <a:latin typeface="Montserrat Bold" panose="020B0604020202020204" charset="0"/>
              </a:rPr>
              <a:t>có</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thể</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tổ</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chức</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các</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chiến</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lược</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quảng</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cáo</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và</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bố</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trí</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các</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hàng</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hóa</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liên</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quan</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đặt</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gần</a:t>
            </a:r>
            <a:r>
              <a:rPr lang="en-US" sz="2750" dirty="0">
                <a:solidFill>
                  <a:srgbClr val="FFFFFF"/>
                </a:solidFill>
                <a:latin typeface="Montserrat Bold" panose="020B0604020202020204" charset="0"/>
              </a:rPr>
              <a:t> </a:t>
            </a:r>
            <a:r>
              <a:rPr lang="en-US" sz="2750" dirty="0" err="1">
                <a:solidFill>
                  <a:srgbClr val="FFFFFF"/>
                </a:solidFill>
                <a:latin typeface="Montserrat Bold" panose="020B0604020202020204" charset="0"/>
              </a:rPr>
              <a:t>nhau</a:t>
            </a:r>
            <a:r>
              <a:rPr lang="en-US" sz="2750" dirty="0">
                <a:solidFill>
                  <a:srgbClr val="FFFFFF"/>
                </a:solidFill>
                <a:latin typeface="Montserrat Bold" panose="020B0604020202020204" charset="0"/>
              </a:rPr>
              <a:t>.</a:t>
            </a:r>
          </a:p>
        </p:txBody>
      </p:sp>
      <p:sp>
        <p:nvSpPr>
          <p:cNvPr id="18" name="TextBox 18"/>
          <p:cNvSpPr txBox="1"/>
          <p:nvPr/>
        </p:nvSpPr>
        <p:spPr>
          <a:xfrm>
            <a:off x="500903" y="8441237"/>
            <a:ext cx="17454461" cy="1729897"/>
          </a:xfrm>
          <a:prstGeom prst="rect">
            <a:avLst/>
          </a:prstGeom>
        </p:spPr>
        <p:txBody>
          <a:bodyPr lIns="0" tIns="0" rIns="0" bIns="0" rtlCol="0" anchor="t">
            <a:spAutoFit/>
          </a:bodyPr>
          <a:lstStyle/>
          <a:p>
            <a:pPr>
              <a:lnSpc>
                <a:spcPts val="4561"/>
              </a:lnSpc>
            </a:pPr>
            <a:r>
              <a:rPr lang="en-US" sz="3258" dirty="0" err="1">
                <a:solidFill>
                  <a:srgbClr val="FFFFFF"/>
                </a:solidFill>
                <a:latin typeface="Montserrat Bold" panose="020B0604020202020204" charset="0"/>
              </a:rPr>
              <a:t>Nhằm</a:t>
            </a:r>
            <a:r>
              <a:rPr lang="en-US" sz="3258" dirty="0">
                <a:solidFill>
                  <a:srgbClr val="FFFFFF"/>
                </a:solidFill>
                <a:latin typeface="Montserrat Bold" panose="020B0604020202020204" charset="0"/>
              </a:rPr>
              <a:t> </a:t>
            </a:r>
            <a:r>
              <a:rPr lang="en-US" sz="3258" dirty="0" err="1">
                <a:solidFill>
                  <a:srgbClr val="FFFFFF"/>
                </a:solidFill>
                <a:latin typeface="Montserrat Bold" panose="020B0604020202020204" charset="0"/>
              </a:rPr>
              <a:t>xác</a:t>
            </a:r>
            <a:r>
              <a:rPr lang="en-US" sz="3258" dirty="0">
                <a:solidFill>
                  <a:srgbClr val="FFFFFF"/>
                </a:solidFill>
                <a:latin typeface="Montserrat Bold" panose="020B0604020202020204" charset="0"/>
              </a:rPr>
              <a:t> </a:t>
            </a:r>
            <a:r>
              <a:rPr lang="en-US" sz="3258" dirty="0" err="1">
                <a:solidFill>
                  <a:srgbClr val="FFFFFF"/>
                </a:solidFill>
                <a:latin typeface="Montserrat Bold" panose="020B0604020202020204" charset="0"/>
              </a:rPr>
              <a:t>định</a:t>
            </a:r>
            <a:r>
              <a:rPr lang="en-US" sz="3258" dirty="0">
                <a:solidFill>
                  <a:srgbClr val="FFFFFF"/>
                </a:solidFill>
                <a:latin typeface="Montserrat Bold" panose="020B0604020202020204" charset="0"/>
              </a:rPr>
              <a:t> </a:t>
            </a:r>
            <a:r>
              <a:rPr lang="en-US" sz="3258" dirty="0" err="1">
                <a:solidFill>
                  <a:srgbClr val="FFFFFF"/>
                </a:solidFill>
                <a:latin typeface="Montserrat Bold" panose="020B0604020202020204" charset="0"/>
              </a:rPr>
              <a:t>chiến</a:t>
            </a:r>
            <a:r>
              <a:rPr lang="en-US" sz="3258" dirty="0">
                <a:solidFill>
                  <a:srgbClr val="FFFFFF"/>
                </a:solidFill>
                <a:latin typeface="Montserrat Bold" panose="020B0604020202020204" charset="0"/>
              </a:rPr>
              <a:t> </a:t>
            </a:r>
            <a:r>
              <a:rPr lang="en-US" sz="3258" dirty="0" err="1">
                <a:solidFill>
                  <a:srgbClr val="FFFFFF"/>
                </a:solidFill>
                <a:latin typeface="Montserrat Bold" panose="020B0604020202020204" charset="0"/>
              </a:rPr>
              <a:t>lược</a:t>
            </a:r>
            <a:r>
              <a:rPr lang="en-US" sz="3258" dirty="0">
                <a:solidFill>
                  <a:srgbClr val="FFFFFF"/>
                </a:solidFill>
                <a:latin typeface="Montserrat Bold" panose="020B0604020202020204" charset="0"/>
              </a:rPr>
              <a:t> </a:t>
            </a:r>
            <a:r>
              <a:rPr lang="en-US" sz="3258" dirty="0" err="1">
                <a:solidFill>
                  <a:srgbClr val="FFFFFF"/>
                </a:solidFill>
                <a:latin typeface="Montserrat Bold" panose="020B0604020202020204" charset="0"/>
              </a:rPr>
              <a:t>định</a:t>
            </a:r>
            <a:r>
              <a:rPr lang="en-US" sz="3258" dirty="0">
                <a:solidFill>
                  <a:srgbClr val="FFFFFF"/>
                </a:solidFill>
                <a:latin typeface="Montserrat Bold" panose="020B0604020202020204" charset="0"/>
              </a:rPr>
              <a:t> </a:t>
            </a:r>
            <a:r>
              <a:rPr lang="en-US" sz="3258" dirty="0" err="1">
                <a:solidFill>
                  <a:srgbClr val="FFFFFF"/>
                </a:solidFill>
                <a:latin typeface="Montserrat Bold" panose="020B0604020202020204" charset="0"/>
              </a:rPr>
              <a:t>giá</a:t>
            </a:r>
            <a:r>
              <a:rPr lang="en-US" sz="3258" dirty="0">
                <a:solidFill>
                  <a:srgbClr val="FFFFFF"/>
                </a:solidFill>
                <a:latin typeface="Montserrat Bold" panose="020B0604020202020204" charset="0"/>
              </a:rPr>
              <a:t> </a:t>
            </a:r>
            <a:r>
              <a:rPr lang="en-US" sz="3258" dirty="0" err="1">
                <a:solidFill>
                  <a:srgbClr val="FFFFFF"/>
                </a:solidFill>
                <a:latin typeface="Montserrat Bold" panose="020B0604020202020204" charset="0"/>
              </a:rPr>
              <a:t>khuyến</a:t>
            </a:r>
            <a:r>
              <a:rPr lang="en-US" sz="3258" dirty="0">
                <a:solidFill>
                  <a:srgbClr val="FFFFFF"/>
                </a:solidFill>
                <a:latin typeface="Montserrat Bold" panose="020B0604020202020204" charset="0"/>
              </a:rPr>
              <a:t> </a:t>
            </a:r>
            <a:r>
              <a:rPr lang="en-US" sz="3258" dirty="0" err="1">
                <a:solidFill>
                  <a:srgbClr val="FFFFFF"/>
                </a:solidFill>
                <a:latin typeface="Montserrat Bold" panose="020B0604020202020204" charset="0"/>
              </a:rPr>
              <a:t>mại</a:t>
            </a:r>
            <a:r>
              <a:rPr lang="en-US" sz="3258" dirty="0">
                <a:solidFill>
                  <a:srgbClr val="FFFFFF"/>
                </a:solidFill>
                <a:latin typeface="Montserrat Bold" panose="020B0604020202020204" charset="0"/>
              </a:rPr>
              <a:t> </a:t>
            </a:r>
            <a:r>
              <a:rPr lang="en-US" sz="3258" dirty="0" err="1">
                <a:solidFill>
                  <a:srgbClr val="FFFFFF"/>
                </a:solidFill>
                <a:latin typeface="Montserrat Bold" panose="020B0604020202020204" charset="0"/>
              </a:rPr>
              <a:t>cho</a:t>
            </a:r>
            <a:r>
              <a:rPr lang="en-US" sz="3258" dirty="0">
                <a:solidFill>
                  <a:srgbClr val="FFFFFF"/>
                </a:solidFill>
                <a:latin typeface="Montserrat Bold" panose="020B0604020202020204" charset="0"/>
              </a:rPr>
              <a:t> </a:t>
            </a:r>
            <a:r>
              <a:rPr lang="en-US" sz="3258" dirty="0" err="1">
                <a:solidFill>
                  <a:srgbClr val="FFFFFF"/>
                </a:solidFill>
                <a:latin typeface="Montserrat Bold" panose="020B0604020202020204" charset="0"/>
              </a:rPr>
              <a:t>một</a:t>
            </a:r>
            <a:r>
              <a:rPr lang="en-US" sz="3258" dirty="0">
                <a:solidFill>
                  <a:srgbClr val="FFFFFF"/>
                </a:solidFill>
                <a:latin typeface="Montserrat Bold" panose="020B0604020202020204" charset="0"/>
              </a:rPr>
              <a:t> </a:t>
            </a:r>
            <a:r>
              <a:rPr lang="en-US" sz="3258" dirty="0" err="1">
                <a:solidFill>
                  <a:srgbClr val="FFFFFF"/>
                </a:solidFill>
                <a:latin typeface="Montserrat Bold" panose="020B0604020202020204" charset="0"/>
              </a:rPr>
              <a:t>số</a:t>
            </a:r>
            <a:r>
              <a:rPr lang="en-US" sz="3258" dirty="0">
                <a:solidFill>
                  <a:srgbClr val="FFFFFF"/>
                </a:solidFill>
                <a:latin typeface="Montserrat Bold" panose="020B0604020202020204" charset="0"/>
              </a:rPr>
              <a:t> </a:t>
            </a:r>
            <a:r>
              <a:rPr lang="en-US" sz="3258" dirty="0" err="1">
                <a:solidFill>
                  <a:srgbClr val="FFFFFF"/>
                </a:solidFill>
                <a:latin typeface="Montserrat Bold" panose="020B0604020202020204" charset="0"/>
              </a:rPr>
              <a:t>mặt</a:t>
            </a:r>
            <a:r>
              <a:rPr lang="en-US" sz="3258" dirty="0">
                <a:solidFill>
                  <a:srgbClr val="FFFFFF"/>
                </a:solidFill>
                <a:latin typeface="Montserrat Bold" panose="020B0604020202020204" charset="0"/>
              </a:rPr>
              <a:t> </a:t>
            </a:r>
            <a:r>
              <a:rPr lang="en-US" sz="3258" dirty="0" err="1">
                <a:solidFill>
                  <a:srgbClr val="FFFFFF"/>
                </a:solidFill>
                <a:latin typeface="Montserrat Bold" panose="020B0604020202020204" charset="0"/>
              </a:rPr>
              <a:t>hàng</a:t>
            </a:r>
            <a:r>
              <a:rPr lang="en-US" sz="3258" dirty="0">
                <a:solidFill>
                  <a:srgbClr val="FFFFFF"/>
                </a:solidFill>
                <a:latin typeface="Montserrat Bold" panose="020B0604020202020204" charset="0"/>
              </a:rPr>
              <a:t> </a:t>
            </a:r>
            <a:r>
              <a:rPr lang="en-US" sz="3258" dirty="0" err="1">
                <a:solidFill>
                  <a:srgbClr val="FFFFFF"/>
                </a:solidFill>
                <a:latin typeface="Montserrat Bold" panose="020B0604020202020204" charset="0"/>
              </a:rPr>
              <a:t>nhất</a:t>
            </a:r>
            <a:r>
              <a:rPr lang="en-US" sz="3258" dirty="0">
                <a:solidFill>
                  <a:srgbClr val="FFFFFF"/>
                </a:solidFill>
                <a:latin typeface="Montserrat Bold" panose="020B0604020202020204" charset="0"/>
              </a:rPr>
              <a:t> </a:t>
            </a:r>
            <a:r>
              <a:rPr lang="en-US" sz="3258" dirty="0" err="1">
                <a:solidFill>
                  <a:srgbClr val="FFFFFF"/>
                </a:solidFill>
                <a:latin typeface="Montserrat Bold" panose="020B0604020202020204" charset="0"/>
              </a:rPr>
              <a:t>định</a:t>
            </a:r>
            <a:r>
              <a:rPr lang="en-US" sz="3258" dirty="0">
                <a:solidFill>
                  <a:srgbClr val="FFFFFF"/>
                </a:solidFill>
                <a:latin typeface="Montserrat Bold" panose="020B0604020202020204" charset="0"/>
              </a:rPr>
              <a:t> </a:t>
            </a:r>
            <a:r>
              <a:rPr lang="en-US" sz="3258" dirty="0" err="1">
                <a:solidFill>
                  <a:srgbClr val="FFFFFF"/>
                </a:solidFill>
                <a:latin typeface="Montserrat Bold" panose="020B0604020202020204" charset="0"/>
              </a:rPr>
              <a:t>có</a:t>
            </a:r>
            <a:r>
              <a:rPr lang="en-US" sz="3258" dirty="0">
                <a:solidFill>
                  <a:srgbClr val="FFFFFF"/>
                </a:solidFill>
                <a:latin typeface="Montserrat Bold" panose="020B0604020202020204" charset="0"/>
              </a:rPr>
              <a:t> </a:t>
            </a:r>
            <a:r>
              <a:rPr lang="en-US" sz="3258" dirty="0" err="1">
                <a:solidFill>
                  <a:srgbClr val="FFFFFF"/>
                </a:solidFill>
                <a:latin typeface="Montserrat Bold" panose="020B0604020202020204" charset="0"/>
              </a:rPr>
              <a:t>mối</a:t>
            </a:r>
            <a:r>
              <a:rPr lang="en-US" sz="3258" dirty="0">
                <a:solidFill>
                  <a:srgbClr val="FFFFFF"/>
                </a:solidFill>
                <a:latin typeface="Montserrat Bold" panose="020B0604020202020204" charset="0"/>
              </a:rPr>
              <a:t> </a:t>
            </a:r>
            <a:r>
              <a:rPr lang="en-US" sz="3258" dirty="0" err="1">
                <a:solidFill>
                  <a:srgbClr val="FFFFFF"/>
                </a:solidFill>
                <a:latin typeface="Montserrat Bold" panose="020B0604020202020204" charset="0"/>
              </a:rPr>
              <a:t>liên</a:t>
            </a:r>
            <a:r>
              <a:rPr lang="en-US" sz="3258" dirty="0">
                <a:solidFill>
                  <a:srgbClr val="FFFFFF"/>
                </a:solidFill>
                <a:latin typeface="Montserrat Bold" panose="020B0604020202020204" charset="0"/>
              </a:rPr>
              <a:t> </a:t>
            </a:r>
            <a:r>
              <a:rPr lang="en-US" sz="3258" dirty="0" err="1">
                <a:solidFill>
                  <a:srgbClr val="FFFFFF"/>
                </a:solidFill>
                <a:latin typeface="Montserrat Bold" panose="020B0604020202020204" charset="0"/>
              </a:rPr>
              <a:t>hệ</a:t>
            </a:r>
            <a:r>
              <a:rPr lang="en-US" sz="3258" dirty="0">
                <a:solidFill>
                  <a:srgbClr val="FFFFFF"/>
                </a:solidFill>
                <a:latin typeface="Montserrat Bold" panose="020B0604020202020204" charset="0"/>
              </a:rPr>
              <a:t> </a:t>
            </a:r>
            <a:r>
              <a:rPr lang="en-US" sz="3258" dirty="0" err="1">
                <a:solidFill>
                  <a:srgbClr val="FFFFFF"/>
                </a:solidFill>
                <a:latin typeface="Montserrat Bold" panose="020B0604020202020204" charset="0"/>
              </a:rPr>
              <a:t>với</a:t>
            </a:r>
            <a:r>
              <a:rPr lang="en-US" sz="3258" dirty="0">
                <a:solidFill>
                  <a:srgbClr val="FFFFFF"/>
                </a:solidFill>
                <a:latin typeface="Montserrat Bold" panose="020B0604020202020204" charset="0"/>
              </a:rPr>
              <a:t> </a:t>
            </a:r>
            <a:r>
              <a:rPr lang="en-US" sz="3258" dirty="0" err="1">
                <a:solidFill>
                  <a:srgbClr val="FFFFFF"/>
                </a:solidFill>
                <a:latin typeface="Montserrat Bold" panose="020B0604020202020204" charset="0"/>
              </a:rPr>
              <a:t>nhau</a:t>
            </a:r>
            <a:r>
              <a:rPr lang="en-US" sz="3258" dirty="0">
                <a:solidFill>
                  <a:srgbClr val="FFFFFF"/>
                </a:solidFill>
                <a:latin typeface="Montserrat Bold" panose="020B0604020202020204" charset="0"/>
              </a:rPr>
              <a:t>.</a:t>
            </a:r>
          </a:p>
          <a:p>
            <a:pPr>
              <a:lnSpc>
                <a:spcPts val="4561"/>
              </a:lnSpc>
            </a:pPr>
            <a:endParaRPr lang="en-US" sz="3258" dirty="0">
              <a:solidFill>
                <a:srgbClr val="FFFFFF"/>
              </a:solidFill>
              <a:latin typeface="Noto Serif Display"/>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215498" y="426367"/>
            <a:ext cx="17857003" cy="9711248"/>
          </a:xfrm>
          <a:prstGeom prst="rect">
            <a:avLst/>
          </a:prstGeom>
        </p:spPr>
        <p:txBody>
          <a:bodyPr lIns="0" tIns="0" rIns="0" bIns="0" rtlCol="0" anchor="t">
            <a:spAutoFit/>
          </a:bodyPr>
          <a:lstStyle/>
          <a:p>
            <a:pPr>
              <a:lnSpc>
                <a:spcPts val="3951"/>
              </a:lnSpc>
            </a:pPr>
            <a:r>
              <a:rPr lang="en-US" sz="2822" dirty="0" err="1">
                <a:solidFill>
                  <a:srgbClr val="FFFFFF"/>
                </a:solidFill>
                <a:latin typeface="Montserrat Bold" panose="020B0604020202020204" charset="0"/>
              </a:rPr>
              <a:t>Thuật</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toán</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apriori</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được</a:t>
            </a:r>
            <a:r>
              <a:rPr lang="en-US" sz="2822" dirty="0">
                <a:solidFill>
                  <a:srgbClr val="FFFFFF"/>
                </a:solidFill>
                <a:latin typeface="Montserrat Bold" panose="020B0604020202020204" charset="0"/>
              </a:rPr>
              <a:t> chia </a:t>
            </a:r>
            <a:r>
              <a:rPr lang="en-US" sz="2822" dirty="0" err="1">
                <a:solidFill>
                  <a:srgbClr val="FFFFFF"/>
                </a:solidFill>
                <a:latin typeface="Montserrat Bold" panose="020B0604020202020204" charset="0"/>
              </a:rPr>
              <a:t>thành</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nhiều</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giai</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đoạn</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gọi</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là</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tường</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thuật</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hoặc</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truyền</a:t>
            </a:r>
            <a:r>
              <a:rPr lang="en-US" sz="2822" dirty="0">
                <a:solidFill>
                  <a:srgbClr val="FFFFFF"/>
                </a:solidFill>
                <a:latin typeface="Montserrat Bold" panose="020B0604020202020204" charset="0"/>
              </a:rPr>
              <a:t>.</a:t>
            </a:r>
          </a:p>
          <a:p>
            <a:pPr>
              <a:lnSpc>
                <a:spcPts val="3951"/>
              </a:lnSpc>
            </a:pPr>
            <a:r>
              <a:rPr lang="en-US" sz="2822" dirty="0" err="1">
                <a:solidFill>
                  <a:srgbClr val="FFFFFF"/>
                </a:solidFill>
                <a:latin typeface="Montserrat Bold" panose="020B0604020202020204" charset="0"/>
              </a:rPr>
              <a:t>Gồm</a:t>
            </a:r>
            <a:r>
              <a:rPr lang="en-US" sz="2822" dirty="0">
                <a:solidFill>
                  <a:srgbClr val="FFFFFF"/>
                </a:solidFill>
                <a:latin typeface="Montserrat Bold" panose="020B0604020202020204" charset="0"/>
              </a:rPr>
              <a:t> 2 </a:t>
            </a:r>
            <a:r>
              <a:rPr lang="en-US" sz="2822" dirty="0" err="1">
                <a:solidFill>
                  <a:srgbClr val="FFFFFF"/>
                </a:solidFill>
                <a:latin typeface="Montserrat Bold" panose="020B0604020202020204" charset="0"/>
              </a:rPr>
              <a:t>giai</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đoạn</a:t>
            </a:r>
            <a:r>
              <a:rPr lang="en-US" sz="2822" dirty="0">
                <a:solidFill>
                  <a:srgbClr val="FFFFFF"/>
                </a:solidFill>
                <a:latin typeface="Montserrat Bold" panose="020B0604020202020204" charset="0"/>
              </a:rPr>
              <a:t>:</a:t>
            </a:r>
          </a:p>
          <a:p>
            <a:pPr>
              <a:lnSpc>
                <a:spcPts val="3951"/>
              </a:lnSpc>
            </a:pP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Tìm</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tập</a:t>
            </a:r>
            <a:r>
              <a:rPr lang="en-US" sz="2822" dirty="0">
                <a:solidFill>
                  <a:srgbClr val="FFFFFF"/>
                </a:solidFill>
                <a:latin typeface="Montserrat Bold" panose="020B0604020202020204" charset="0"/>
              </a:rPr>
              <a:t> L </a:t>
            </a:r>
            <a:r>
              <a:rPr lang="en-US" sz="2822" dirty="0" err="1">
                <a:solidFill>
                  <a:srgbClr val="FFFFFF"/>
                </a:solidFill>
                <a:latin typeface="Montserrat Bold" panose="020B0604020202020204" charset="0"/>
              </a:rPr>
              <a:t>gồm</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tất</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cả</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các</a:t>
            </a:r>
            <a:r>
              <a:rPr lang="en-US" sz="2822" dirty="0">
                <a:solidFill>
                  <a:srgbClr val="FFFFFF"/>
                </a:solidFill>
                <a:latin typeface="Montserrat Bold" panose="020B0604020202020204" charset="0"/>
              </a:rPr>
              <a:t> Itemset </a:t>
            </a:r>
            <a:r>
              <a:rPr lang="en-US" sz="2822" dirty="0" err="1">
                <a:solidFill>
                  <a:srgbClr val="FFFFFF"/>
                </a:solidFill>
                <a:latin typeface="Montserrat Bold" panose="020B0604020202020204" charset="0"/>
              </a:rPr>
              <a:t>phổ</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biến</a:t>
            </a:r>
            <a:r>
              <a:rPr lang="en-US" sz="2822" dirty="0">
                <a:solidFill>
                  <a:srgbClr val="FFFFFF"/>
                </a:solidFill>
                <a:latin typeface="Montserrat Bold" panose="020B0604020202020204" charset="0"/>
              </a:rPr>
              <a:t> ( </a:t>
            </a:r>
            <a:r>
              <a:rPr lang="en-US" sz="2822" dirty="0" err="1">
                <a:solidFill>
                  <a:srgbClr val="FFFFFF"/>
                </a:solidFill>
                <a:latin typeface="Montserrat Bold" panose="020B0604020202020204" charset="0"/>
              </a:rPr>
              <a:t>có</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độ</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hộ</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trợ</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không</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nhỏ</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hơn</a:t>
            </a:r>
            <a:r>
              <a:rPr lang="en-US" sz="2822" dirty="0">
                <a:solidFill>
                  <a:srgbClr val="FFFFFF"/>
                </a:solidFill>
                <a:latin typeface="Montserrat Bold" panose="020B0604020202020204" charset="0"/>
              </a:rPr>
              <a:t> min supp)</a:t>
            </a:r>
          </a:p>
          <a:p>
            <a:pPr>
              <a:lnSpc>
                <a:spcPts val="3951"/>
              </a:lnSpc>
            </a:pPr>
            <a:r>
              <a:rPr lang="en-US" sz="2822" dirty="0">
                <a:solidFill>
                  <a:srgbClr val="FFFFFF"/>
                </a:solidFill>
                <a:latin typeface="Montserrat Bold" panose="020B0604020202020204" charset="0"/>
              </a:rPr>
              <a:t>·</a:t>
            </a:r>
            <a:r>
              <a:rPr lang="en-US" sz="2822" dirty="0" err="1">
                <a:solidFill>
                  <a:srgbClr val="FFFFFF"/>
                </a:solidFill>
                <a:latin typeface="Montserrat Bold" panose="020B0604020202020204" charset="0"/>
              </a:rPr>
              <a:t>Phát</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sinh</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các</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luật</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từ</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phổ</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biến</a:t>
            </a:r>
            <a:r>
              <a:rPr lang="en-US" sz="2822" dirty="0">
                <a:solidFill>
                  <a:srgbClr val="FFFFFF"/>
                </a:solidFill>
                <a:latin typeface="Montserrat Bold" panose="020B0604020202020204" charset="0"/>
              </a:rPr>
              <a:t> I</a:t>
            </a:r>
          </a:p>
          <a:p>
            <a:pPr>
              <a:lnSpc>
                <a:spcPts val="3951"/>
              </a:lnSpc>
            </a:pPr>
            <a:r>
              <a:rPr lang="en-US" sz="2822" dirty="0" err="1">
                <a:solidFill>
                  <a:srgbClr val="FFFFFF"/>
                </a:solidFill>
                <a:latin typeface="Montserrat Bold" panose="020B0604020202020204" charset="0"/>
              </a:rPr>
              <a:t>Cách</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chạy</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của</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thuật</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toán</a:t>
            </a:r>
            <a:r>
              <a:rPr lang="en-US" sz="2822" dirty="0">
                <a:solidFill>
                  <a:srgbClr val="FFFFFF"/>
                </a:solidFill>
                <a:latin typeface="Montserrat Bold" panose="020B0604020202020204" charset="0"/>
              </a:rPr>
              <a:t>:</a:t>
            </a:r>
          </a:p>
          <a:p>
            <a:pPr>
              <a:lnSpc>
                <a:spcPts val="3951"/>
              </a:lnSpc>
            </a:pPr>
            <a:r>
              <a:rPr lang="en-US" sz="2822" dirty="0">
                <a:solidFill>
                  <a:srgbClr val="FFFFFF"/>
                </a:solidFill>
                <a:latin typeface="Montserrat Bold" panose="020B0604020202020204" charset="0"/>
              </a:rPr>
              <a:t>Giai </a:t>
            </a:r>
            <a:r>
              <a:rPr lang="en-US" sz="2822" dirty="0" err="1">
                <a:solidFill>
                  <a:srgbClr val="FFFFFF"/>
                </a:solidFill>
                <a:latin typeface="Montserrat Bold" panose="020B0604020202020204" charset="0"/>
              </a:rPr>
              <a:t>đoạn</a:t>
            </a:r>
            <a:r>
              <a:rPr lang="en-US" sz="2822" dirty="0">
                <a:solidFill>
                  <a:srgbClr val="FFFFFF"/>
                </a:solidFill>
                <a:latin typeface="Montserrat Bold" panose="020B0604020202020204" charset="0"/>
              </a:rPr>
              <a:t> 1: </a:t>
            </a:r>
          </a:p>
          <a:p>
            <a:pPr>
              <a:lnSpc>
                <a:spcPts val="3951"/>
              </a:lnSpc>
            </a:pPr>
            <a:r>
              <a:rPr lang="en-US" sz="2822" dirty="0">
                <a:solidFill>
                  <a:srgbClr val="FFFFFF"/>
                </a:solidFill>
                <a:latin typeface="Montserrat Bold" panose="020B0604020202020204" charset="0"/>
              </a:rPr>
              <a:t>·</a:t>
            </a:r>
            <a:r>
              <a:rPr lang="en-US" sz="2822" dirty="0" err="1">
                <a:solidFill>
                  <a:srgbClr val="FFFFFF"/>
                </a:solidFill>
                <a:latin typeface="Montserrat Bold" panose="020B0604020202020204" charset="0"/>
              </a:rPr>
              <a:t>Chạy</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duyệt</a:t>
            </a:r>
            <a:r>
              <a:rPr lang="en-US" sz="2822" dirty="0">
                <a:solidFill>
                  <a:srgbClr val="FFFFFF"/>
                </a:solidFill>
                <a:latin typeface="Montserrat Bold" panose="020B0604020202020204" charset="0"/>
              </a:rPr>
              <a:t> Database: C1: {1}: 2; {2}: 3; {3}: 3; {4}: 1, {5}: 3. Sau </a:t>
            </a:r>
            <a:r>
              <a:rPr lang="en-US" sz="2822" dirty="0" err="1">
                <a:solidFill>
                  <a:srgbClr val="FFFFFF"/>
                </a:solidFill>
                <a:latin typeface="Montserrat Bold" panose="020B0604020202020204" charset="0"/>
              </a:rPr>
              <a:t>khi</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đếm</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xong</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duyệt</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dựa</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trên</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minsup</a:t>
            </a:r>
            <a:r>
              <a:rPr lang="en-US" sz="2822" dirty="0">
                <a:solidFill>
                  <a:srgbClr val="FFFFFF"/>
                </a:solidFill>
                <a:latin typeface="Montserrat Bold" panose="020B0604020202020204" charset="0"/>
              </a:rPr>
              <a:t>=50%=2</a:t>
            </a:r>
          </a:p>
          <a:p>
            <a:pPr>
              <a:lnSpc>
                <a:spcPts val="3951"/>
              </a:lnSpc>
            </a:pPr>
            <a:r>
              <a:rPr lang="en-US" sz="2822" dirty="0">
                <a:solidFill>
                  <a:srgbClr val="FFFFFF"/>
                </a:solidFill>
                <a:latin typeface="Montserrat Bold" panose="020B0604020202020204" charset="0"/>
              </a:rPr>
              <a:t>=&gt; </a:t>
            </a:r>
            <a:r>
              <a:rPr lang="en-US" sz="2822" dirty="0" err="1">
                <a:solidFill>
                  <a:srgbClr val="FFFFFF"/>
                </a:solidFill>
                <a:latin typeface="Montserrat Bold" panose="020B0604020202020204" charset="0"/>
              </a:rPr>
              <a:t>loại</a:t>
            </a:r>
            <a:r>
              <a:rPr lang="en-US" sz="2822" dirty="0">
                <a:solidFill>
                  <a:srgbClr val="FFFFFF"/>
                </a:solidFill>
                <a:latin typeface="Montserrat Bold" panose="020B0604020202020204" charset="0"/>
              </a:rPr>
              <a:t> {4} do 1&lt;2</a:t>
            </a:r>
          </a:p>
          <a:p>
            <a:pPr>
              <a:lnSpc>
                <a:spcPts val="3951"/>
              </a:lnSpc>
            </a:pPr>
            <a:r>
              <a:rPr lang="en-US" sz="2822" dirty="0">
                <a:solidFill>
                  <a:srgbClr val="FFFFFF"/>
                </a:solidFill>
                <a:latin typeface="Montserrat Bold" panose="020B0604020202020204" charset="0"/>
              </a:rPr>
              <a:t>L1: {1}: 2; {2}: 3; {3}: 3;, {5}: 3</a:t>
            </a:r>
          </a:p>
          <a:p>
            <a:pPr>
              <a:lnSpc>
                <a:spcPts val="3951"/>
              </a:lnSpc>
            </a:pPr>
            <a:r>
              <a:rPr lang="en-US" sz="2822" dirty="0">
                <a:solidFill>
                  <a:srgbClr val="FFFFFF"/>
                </a:solidFill>
                <a:latin typeface="Montserrat Bold" panose="020B0604020202020204" charset="0"/>
              </a:rPr>
              <a:t>·</a:t>
            </a:r>
            <a:r>
              <a:rPr lang="en-US" sz="2822" dirty="0" err="1">
                <a:solidFill>
                  <a:srgbClr val="FFFFFF"/>
                </a:solidFill>
                <a:latin typeface="Montserrat Bold" panose="020B0604020202020204" charset="0"/>
              </a:rPr>
              <a:t>Phát</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sinh</a:t>
            </a:r>
            <a:r>
              <a:rPr lang="en-US" sz="2822" dirty="0">
                <a:solidFill>
                  <a:srgbClr val="FFFFFF"/>
                </a:solidFill>
                <a:latin typeface="Montserrat Bold" panose="020B0604020202020204" charset="0"/>
              </a:rPr>
              <a:t> C2 </a:t>
            </a:r>
            <a:r>
              <a:rPr lang="en-US" sz="2822" dirty="0" err="1">
                <a:solidFill>
                  <a:srgbClr val="FFFFFF"/>
                </a:solidFill>
                <a:latin typeface="Montserrat Bold" panose="020B0604020202020204" charset="0"/>
              </a:rPr>
              <a:t>bằng</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cách</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ghét</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đôi</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lần</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lượt</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không</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trùng</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tập</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với</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nhau</a:t>
            </a:r>
            <a:r>
              <a:rPr lang="en-US" sz="2822" dirty="0">
                <a:solidFill>
                  <a:srgbClr val="FFFFFF"/>
                </a:solidFill>
                <a:latin typeface="Montserrat Bold" panose="020B0604020202020204" charset="0"/>
              </a:rPr>
              <a:t>:</a:t>
            </a:r>
          </a:p>
          <a:p>
            <a:pPr>
              <a:lnSpc>
                <a:spcPts val="3951"/>
              </a:lnSpc>
            </a:pPr>
            <a:r>
              <a:rPr lang="en-US" sz="2822" dirty="0">
                <a:solidFill>
                  <a:srgbClr val="FFFFFF"/>
                </a:solidFill>
                <a:latin typeface="Montserrat Bold" panose="020B0604020202020204" charset="0"/>
              </a:rPr>
              <a:t>C2: {1,2}, {1,3}, {1,5}, {2,3}, {2,5}, {3,5}</a:t>
            </a:r>
          </a:p>
          <a:p>
            <a:pPr>
              <a:lnSpc>
                <a:spcPts val="3951"/>
              </a:lnSpc>
            </a:pPr>
            <a:r>
              <a:rPr lang="en-US" sz="2822" dirty="0" err="1">
                <a:solidFill>
                  <a:srgbClr val="FFFFFF"/>
                </a:solidFill>
                <a:latin typeface="Montserrat Bold" panose="020B0604020202020204" charset="0"/>
              </a:rPr>
              <a:t>duyệt</a:t>
            </a:r>
            <a:r>
              <a:rPr lang="en-US" sz="2822" dirty="0">
                <a:solidFill>
                  <a:srgbClr val="FFFFFF"/>
                </a:solidFill>
                <a:latin typeface="Montserrat Bold" panose="020B0604020202020204" charset="0"/>
              </a:rPr>
              <a:t> database </a:t>
            </a:r>
            <a:r>
              <a:rPr lang="en-US" sz="2822" dirty="0" err="1">
                <a:solidFill>
                  <a:srgbClr val="FFFFFF"/>
                </a:solidFill>
                <a:latin typeface="Montserrat Bold" panose="020B0604020202020204" charset="0"/>
              </a:rPr>
              <a:t>lần</a:t>
            </a:r>
            <a:r>
              <a:rPr lang="en-US" sz="2822" dirty="0">
                <a:solidFill>
                  <a:srgbClr val="FFFFFF"/>
                </a:solidFill>
                <a:latin typeface="Montserrat Bold" panose="020B0604020202020204" charset="0"/>
              </a:rPr>
              <a:t> 2: C2: {1,2}: 1, {1,3}: 2, {1,5}: 1, {2,3}: 2, {2,5}: 3, {3,5}: 2</a:t>
            </a:r>
          </a:p>
          <a:p>
            <a:pPr>
              <a:lnSpc>
                <a:spcPts val="3951"/>
              </a:lnSpc>
            </a:pPr>
            <a:r>
              <a:rPr lang="en-US" sz="2822" dirty="0">
                <a:solidFill>
                  <a:srgbClr val="FFFFFF"/>
                </a:solidFill>
                <a:latin typeface="Montserrat Bold" panose="020B0604020202020204" charset="0"/>
              </a:rPr>
              <a:t>·Sau </a:t>
            </a:r>
            <a:r>
              <a:rPr lang="en-US" sz="2822" dirty="0" err="1">
                <a:solidFill>
                  <a:srgbClr val="FFFFFF"/>
                </a:solidFill>
                <a:latin typeface="Montserrat Bold" panose="020B0604020202020204" charset="0"/>
              </a:rPr>
              <a:t>khi</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đếm</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xong</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duyệt</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tiếp</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ms</a:t>
            </a:r>
            <a:r>
              <a:rPr lang="en-US" sz="2822" dirty="0">
                <a:solidFill>
                  <a:srgbClr val="FFFFFF"/>
                </a:solidFill>
                <a:latin typeface="Montserrat Bold" panose="020B0604020202020204" charset="0"/>
              </a:rPr>
              <a:t>=2</a:t>
            </a:r>
          </a:p>
          <a:p>
            <a:pPr>
              <a:lnSpc>
                <a:spcPts val="3951"/>
              </a:lnSpc>
            </a:pPr>
            <a:r>
              <a:rPr lang="en-US" sz="2822" dirty="0">
                <a:solidFill>
                  <a:srgbClr val="FFFFFF"/>
                </a:solidFill>
                <a:latin typeface="Montserrat Bold" panose="020B0604020202020204" charset="0"/>
              </a:rPr>
              <a:t>=&gt; L2: {1,3}: 2, {2,3}: 2, {2,5}: 3, {3,5}: 2</a:t>
            </a:r>
          </a:p>
          <a:p>
            <a:pPr>
              <a:lnSpc>
                <a:spcPts val="3951"/>
              </a:lnSpc>
            </a:pPr>
            <a:r>
              <a:rPr lang="en-US" sz="2822" dirty="0">
                <a:solidFill>
                  <a:srgbClr val="FFFFFF"/>
                </a:solidFill>
                <a:latin typeface="Montserrat Bold" panose="020B0604020202020204" charset="0"/>
              </a:rPr>
              <a:t>·</a:t>
            </a:r>
            <a:r>
              <a:rPr lang="en-US" sz="2822" dirty="0" err="1">
                <a:solidFill>
                  <a:srgbClr val="FFFFFF"/>
                </a:solidFill>
                <a:latin typeface="Montserrat Bold" panose="020B0604020202020204" charset="0"/>
              </a:rPr>
              <a:t>Tương</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tự</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như</a:t>
            </a:r>
            <a:r>
              <a:rPr lang="en-US" sz="2822" dirty="0">
                <a:solidFill>
                  <a:srgbClr val="FFFFFF"/>
                </a:solidFill>
                <a:latin typeface="Montserrat Bold" panose="020B0604020202020204" charset="0"/>
              </a:rPr>
              <a:t> </a:t>
            </a:r>
            <a:r>
              <a:rPr lang="en-US" sz="2822" dirty="0" err="1">
                <a:solidFill>
                  <a:srgbClr val="FFFFFF"/>
                </a:solidFill>
                <a:latin typeface="Montserrat Bold" panose="020B0604020202020204" charset="0"/>
              </a:rPr>
              <a:t>vậy</a:t>
            </a:r>
            <a:r>
              <a:rPr lang="en-US" sz="2822" dirty="0">
                <a:solidFill>
                  <a:srgbClr val="FFFFFF"/>
                </a:solidFill>
                <a:latin typeface="Montserrat Bold" panose="020B0604020202020204" charset="0"/>
              </a:rPr>
              <a:t>:</a:t>
            </a:r>
          </a:p>
          <a:p>
            <a:pPr>
              <a:lnSpc>
                <a:spcPts val="3951"/>
              </a:lnSpc>
            </a:pPr>
            <a:r>
              <a:rPr lang="en-US" sz="2822" dirty="0">
                <a:solidFill>
                  <a:srgbClr val="FFFFFF"/>
                </a:solidFill>
                <a:latin typeface="Montserrat Bold" panose="020B0604020202020204" charset="0"/>
              </a:rPr>
              <a:t>C3: {1,2,3}:1 , {1,3,5}: 1, { 2,3,5}: 2</a:t>
            </a:r>
          </a:p>
          <a:p>
            <a:pPr>
              <a:lnSpc>
                <a:spcPts val="3951"/>
              </a:lnSpc>
            </a:pPr>
            <a:r>
              <a:rPr lang="en-US" sz="2822" dirty="0">
                <a:solidFill>
                  <a:srgbClr val="FFFFFF"/>
                </a:solidFill>
                <a:latin typeface="Montserrat Bold" panose="020B0604020202020204" charset="0"/>
              </a:rPr>
              <a:t>=&gt; L3: { 2,3,5}: 2</a:t>
            </a:r>
          </a:p>
          <a:p>
            <a:pPr>
              <a:lnSpc>
                <a:spcPts val="3951"/>
              </a:lnSpc>
            </a:pPr>
            <a:endParaRPr lang="en-US" sz="2822" dirty="0">
              <a:solidFill>
                <a:srgbClr val="FFFFFF"/>
              </a:solidFill>
              <a:latin typeface="Noto Serif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3" name="TextBox 3"/>
          <p:cNvSpPr txBox="1"/>
          <p:nvPr/>
        </p:nvSpPr>
        <p:spPr>
          <a:xfrm>
            <a:off x="292558" y="3115522"/>
            <a:ext cx="14020336" cy="6760505"/>
          </a:xfrm>
          <a:prstGeom prst="rect">
            <a:avLst/>
          </a:prstGeom>
        </p:spPr>
        <p:txBody>
          <a:bodyPr wrap="square" lIns="0" tIns="0" rIns="0" bIns="0" rtlCol="0" anchor="t">
            <a:spAutoFit/>
          </a:bodyPr>
          <a:lstStyle/>
          <a:p>
            <a:pPr>
              <a:lnSpc>
                <a:spcPts val="5934"/>
              </a:lnSpc>
            </a:pPr>
            <a:r>
              <a:rPr lang="en-US" sz="3600" dirty="0" err="1">
                <a:solidFill>
                  <a:srgbClr val="FFFFFF"/>
                </a:solidFill>
                <a:latin typeface="Montserrat Bold" panose="020B0604020202020204" charset="0"/>
              </a:rPr>
              <a:t>Phương</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pháp</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phát</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triển</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mẫu</a:t>
            </a:r>
            <a:r>
              <a:rPr lang="en-US" sz="3600" dirty="0">
                <a:solidFill>
                  <a:srgbClr val="FFFFFF"/>
                </a:solidFill>
                <a:latin typeface="Montserrat Bold" panose="020B0604020202020204" charset="0"/>
              </a:rPr>
              <a:t> – </a:t>
            </a:r>
            <a:r>
              <a:rPr lang="en-US" sz="3600" dirty="0" err="1">
                <a:solidFill>
                  <a:srgbClr val="FFFFFF"/>
                </a:solidFill>
                <a:latin typeface="Montserrat Bold" panose="020B0604020202020204" charset="0"/>
              </a:rPr>
              <a:t>Thuật</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toán</a:t>
            </a:r>
            <a:r>
              <a:rPr lang="en-US" sz="3600" dirty="0">
                <a:solidFill>
                  <a:srgbClr val="FFFFFF"/>
                </a:solidFill>
                <a:latin typeface="Montserrat Bold" panose="020B0604020202020204" charset="0"/>
              </a:rPr>
              <a:t> FP-Growth (2000)</a:t>
            </a:r>
          </a:p>
          <a:p>
            <a:pPr>
              <a:lnSpc>
                <a:spcPts val="5934"/>
              </a:lnSpc>
            </a:pPr>
            <a:r>
              <a:rPr lang="en-US" sz="3600" dirty="0">
                <a:solidFill>
                  <a:srgbClr val="FFFFFF"/>
                </a:solidFill>
                <a:latin typeface="Montserrat Bold" panose="020B0604020202020204" charset="0"/>
              </a:rPr>
              <a:t>FP-Growth </a:t>
            </a:r>
            <a:r>
              <a:rPr lang="en-US" sz="3600" dirty="0" err="1">
                <a:solidFill>
                  <a:srgbClr val="FFFFFF"/>
                </a:solidFill>
                <a:latin typeface="Montserrat Bold" panose="020B0604020202020204" charset="0"/>
              </a:rPr>
              <a:t>là</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một</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thuật</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toán</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được</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sử</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dụng</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để</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xác</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định</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tập</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dữ</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liệu</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thường</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xuyên</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xuất</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hiện</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tập</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mục</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thường</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xuyên</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trong</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một</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tập</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dữ</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liệu</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Thuật</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toán</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này</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sử</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dụng</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khái</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niệm</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xây</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dựng</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cây</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thường</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được</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gọi</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là</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FPTree</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trong</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tìm</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kiếm</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các</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tập</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mục</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thường</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xuyên</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thay</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vì</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sử</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dụng</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tạo</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ứng</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viên</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được</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thực</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hiện</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trong</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thuật</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toán</a:t>
            </a:r>
            <a:r>
              <a:rPr lang="en-US" sz="3600" dirty="0">
                <a:solidFill>
                  <a:srgbClr val="FFFFFF"/>
                </a:solidFill>
                <a:latin typeface="Montserrat Bold" panose="020B0604020202020204" charset="0"/>
              </a:rPr>
              <a:t> </a:t>
            </a:r>
            <a:r>
              <a:rPr lang="en-US" sz="3600" dirty="0" err="1">
                <a:solidFill>
                  <a:srgbClr val="FFFFFF"/>
                </a:solidFill>
                <a:latin typeface="Montserrat Bold" panose="020B0604020202020204" charset="0"/>
              </a:rPr>
              <a:t>Apriori</a:t>
            </a:r>
            <a:r>
              <a:rPr lang="en-US" sz="3600" dirty="0">
                <a:solidFill>
                  <a:srgbClr val="FFFFFF"/>
                </a:solidFill>
                <a:latin typeface="Montserrat Bold" panose="020B0604020202020204" charset="0"/>
              </a:rPr>
              <a:t>.</a:t>
            </a:r>
          </a:p>
          <a:p>
            <a:pPr>
              <a:lnSpc>
                <a:spcPts val="5934"/>
              </a:lnSpc>
            </a:pPr>
            <a:endParaRPr lang="en-US" sz="4239" dirty="0">
              <a:solidFill>
                <a:srgbClr val="FFFFFF"/>
              </a:solidFill>
              <a:latin typeface="Noto Serif Display"/>
            </a:endParaRPr>
          </a:p>
        </p:txBody>
      </p:sp>
      <p:sp>
        <p:nvSpPr>
          <p:cNvPr id="8" name="TextBox 8"/>
          <p:cNvSpPr txBox="1"/>
          <p:nvPr/>
        </p:nvSpPr>
        <p:spPr>
          <a:xfrm>
            <a:off x="1937020" y="312808"/>
            <a:ext cx="14413960" cy="2317259"/>
          </a:xfrm>
          <a:prstGeom prst="rect">
            <a:avLst/>
          </a:prstGeom>
        </p:spPr>
        <p:txBody>
          <a:bodyPr lIns="0" tIns="0" rIns="0" bIns="0" rtlCol="0" anchor="t">
            <a:spAutoFit/>
          </a:bodyPr>
          <a:lstStyle/>
          <a:p>
            <a:pPr algn="ctr">
              <a:lnSpc>
                <a:spcPts val="9302"/>
              </a:lnSpc>
            </a:pPr>
            <a:r>
              <a:rPr lang="en-US" sz="6644">
                <a:solidFill>
                  <a:srgbClr val="FFFFFF"/>
                </a:solidFill>
                <a:latin typeface="Noto Sans Bold"/>
              </a:rPr>
              <a:t>Phương pháp phát triển mẫu – Thuật toán FP-Growth (2000)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5252" y="552228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028700" y="2514245"/>
            <a:ext cx="15154857" cy="7568296"/>
            <a:chOff x="0" y="0"/>
            <a:chExt cx="5528533" cy="2760935"/>
          </a:xfrm>
        </p:grpSpPr>
        <p:sp>
          <p:nvSpPr>
            <p:cNvPr id="5" name="Freeform 5"/>
            <p:cNvSpPr/>
            <p:nvPr/>
          </p:nvSpPr>
          <p:spPr>
            <a:xfrm>
              <a:off x="0" y="0"/>
              <a:ext cx="5528533" cy="2760935"/>
            </a:xfrm>
            <a:custGeom>
              <a:avLst/>
              <a:gdLst/>
              <a:ahLst/>
              <a:cxnLst/>
              <a:rect l="l" t="t" r="r" b="b"/>
              <a:pathLst>
                <a:path w="5528533" h="2760935">
                  <a:moveTo>
                    <a:pt x="5404073" y="2760935"/>
                  </a:moveTo>
                  <a:lnTo>
                    <a:pt x="124460" y="2760935"/>
                  </a:lnTo>
                  <a:cubicBezTo>
                    <a:pt x="55880" y="2760935"/>
                    <a:pt x="0" y="2705055"/>
                    <a:pt x="0" y="2636475"/>
                  </a:cubicBezTo>
                  <a:lnTo>
                    <a:pt x="0" y="124460"/>
                  </a:lnTo>
                  <a:cubicBezTo>
                    <a:pt x="0" y="55880"/>
                    <a:pt x="55880" y="0"/>
                    <a:pt x="124460" y="0"/>
                  </a:cubicBezTo>
                  <a:lnTo>
                    <a:pt x="5404073" y="0"/>
                  </a:lnTo>
                  <a:cubicBezTo>
                    <a:pt x="5472653" y="0"/>
                    <a:pt x="5528533" y="55880"/>
                    <a:pt x="5528533" y="124460"/>
                  </a:cubicBezTo>
                  <a:lnTo>
                    <a:pt x="5528533" y="2636475"/>
                  </a:lnTo>
                  <a:cubicBezTo>
                    <a:pt x="5528533" y="2705055"/>
                    <a:pt x="5472653" y="2760935"/>
                    <a:pt x="5404073" y="2760935"/>
                  </a:cubicBezTo>
                  <a:close/>
                </a:path>
              </a:pathLst>
            </a:custGeom>
            <a:solidFill>
              <a:srgbClr val="2D2F30">
                <a:alpha val="30980"/>
              </a:srgbClr>
            </a:solidFill>
          </p:spPr>
        </p:sp>
      </p:grpSp>
      <p:sp>
        <p:nvSpPr>
          <p:cNvPr id="6" name="AutoShape 6"/>
          <p:cNvSpPr/>
          <p:nvPr/>
        </p:nvSpPr>
        <p:spPr>
          <a:xfrm flipV="1">
            <a:off x="3843790" y="3635188"/>
            <a:ext cx="0" cy="3774193"/>
          </a:xfrm>
          <a:prstGeom prst="line">
            <a:avLst/>
          </a:prstGeom>
          <a:ln w="19050" cap="flat">
            <a:solidFill>
              <a:srgbClr val="FFFFFF"/>
            </a:solidFill>
            <a:prstDash val="solid"/>
            <a:headEnd type="none" w="sm" len="sm"/>
            <a:tailEnd type="none" w="sm" len="sm"/>
          </a:ln>
        </p:spPr>
      </p:sp>
      <p:sp>
        <p:nvSpPr>
          <p:cNvPr id="7" name="Freeform 7"/>
          <p:cNvSpPr/>
          <p:nvPr/>
        </p:nvSpPr>
        <p:spPr>
          <a:xfrm>
            <a:off x="13068799" y="4749663"/>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320654">
            <a:off x="13880773" y="949229"/>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sp>
      <p:sp>
        <p:nvSpPr>
          <p:cNvPr id="9" name="Freeform 9"/>
          <p:cNvSpPr/>
          <p:nvPr/>
        </p:nvSpPr>
        <p:spPr>
          <a:xfrm rot="4661459">
            <a:off x="86483" y="6797253"/>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sp>
      <p:sp>
        <p:nvSpPr>
          <p:cNvPr id="11" name="TextBox 11"/>
          <p:cNvSpPr txBox="1"/>
          <p:nvPr/>
        </p:nvSpPr>
        <p:spPr>
          <a:xfrm>
            <a:off x="4977265" y="2862525"/>
            <a:ext cx="9865881" cy="6678452"/>
          </a:xfrm>
          <a:prstGeom prst="rect">
            <a:avLst/>
          </a:prstGeom>
        </p:spPr>
        <p:txBody>
          <a:bodyPr lIns="0" tIns="0" rIns="0" bIns="0" rtlCol="0" anchor="t">
            <a:spAutoFit/>
          </a:bodyPr>
          <a:lstStyle/>
          <a:p>
            <a:pPr>
              <a:lnSpc>
                <a:spcPts val="3312"/>
              </a:lnSpc>
            </a:pPr>
            <a:r>
              <a:rPr lang="en-US" sz="2365">
                <a:solidFill>
                  <a:srgbClr val="FFFFFF"/>
                </a:solidFill>
                <a:latin typeface="Montserrat"/>
              </a:rPr>
              <a:t>I. Giới thiệu bài toán</a:t>
            </a:r>
          </a:p>
          <a:p>
            <a:pPr marL="510796" lvl="1" indent="-255398">
              <a:lnSpc>
                <a:spcPts val="3312"/>
              </a:lnSpc>
              <a:buFont typeface="Arial"/>
              <a:buChar char="•"/>
            </a:pPr>
            <a:r>
              <a:rPr lang="en-US" sz="2365">
                <a:solidFill>
                  <a:srgbClr val="FFFFFF"/>
                </a:solidFill>
                <a:latin typeface="Montserrat"/>
              </a:rPr>
              <a:t>Giới thiệu </a:t>
            </a:r>
          </a:p>
          <a:p>
            <a:pPr marL="510796" lvl="1" indent="-255398">
              <a:lnSpc>
                <a:spcPts val="3312"/>
              </a:lnSpc>
              <a:buFont typeface="Arial"/>
              <a:buChar char="•"/>
            </a:pPr>
            <a:r>
              <a:rPr lang="en-US" sz="2365">
                <a:solidFill>
                  <a:srgbClr val="FFFFFF"/>
                </a:solidFill>
                <a:latin typeface="Montserrat"/>
              </a:rPr>
              <a:t>Đặt vấn đề</a:t>
            </a:r>
          </a:p>
          <a:p>
            <a:pPr>
              <a:lnSpc>
                <a:spcPts val="3312"/>
              </a:lnSpc>
            </a:pPr>
            <a:r>
              <a:rPr lang="en-US" sz="2365">
                <a:solidFill>
                  <a:srgbClr val="FFFFFF"/>
                </a:solidFill>
                <a:latin typeface="Montserrat"/>
              </a:rPr>
              <a:t>II. Nghiên cứu liên quan</a:t>
            </a:r>
          </a:p>
          <a:p>
            <a:pPr>
              <a:lnSpc>
                <a:spcPts val="3312"/>
              </a:lnSpc>
            </a:pPr>
            <a:r>
              <a:rPr lang="en-US" sz="2365">
                <a:solidFill>
                  <a:srgbClr val="FFFFFF"/>
                </a:solidFill>
                <a:latin typeface="Montserrat"/>
              </a:rPr>
              <a:t>III. Phương pháp</a:t>
            </a:r>
          </a:p>
          <a:p>
            <a:pPr marL="510796" lvl="1" indent="-255398">
              <a:lnSpc>
                <a:spcPts val="3312"/>
              </a:lnSpc>
              <a:buFont typeface="Arial"/>
              <a:buChar char="•"/>
            </a:pPr>
            <a:r>
              <a:rPr lang="en-US" sz="2365">
                <a:solidFill>
                  <a:srgbClr val="FFFFFF"/>
                </a:solidFill>
                <a:latin typeface="Montserrat"/>
              </a:rPr>
              <a:t> Các kỹ thuật nền tảng</a:t>
            </a:r>
          </a:p>
          <a:p>
            <a:pPr marL="510796" lvl="1" indent="-255398">
              <a:lnSpc>
                <a:spcPts val="3312"/>
              </a:lnSpc>
              <a:buFont typeface="Arial"/>
              <a:buChar char="•"/>
            </a:pPr>
            <a:r>
              <a:rPr lang="en-US" sz="2365">
                <a:solidFill>
                  <a:srgbClr val="FFFFFF"/>
                </a:solidFill>
                <a:latin typeface="Montserrat"/>
              </a:rPr>
              <a:t> Đề xuất phương pháp</a:t>
            </a:r>
          </a:p>
          <a:p>
            <a:pPr>
              <a:lnSpc>
                <a:spcPts val="3312"/>
              </a:lnSpc>
            </a:pPr>
            <a:r>
              <a:rPr lang="en-US" sz="2365">
                <a:solidFill>
                  <a:srgbClr val="FFFFFF"/>
                </a:solidFill>
                <a:latin typeface="Montserrat"/>
              </a:rPr>
              <a:t>IV. Thực nghiệm</a:t>
            </a:r>
          </a:p>
          <a:p>
            <a:pPr marL="510796" lvl="1" indent="-255398">
              <a:lnSpc>
                <a:spcPts val="3312"/>
              </a:lnSpc>
              <a:buFont typeface="Arial"/>
              <a:buChar char="•"/>
            </a:pPr>
            <a:r>
              <a:rPr lang="en-US" sz="2365">
                <a:solidFill>
                  <a:srgbClr val="FFFFFF"/>
                </a:solidFill>
                <a:latin typeface="Montserrat"/>
              </a:rPr>
              <a:t>Miêu tả dữ liệu</a:t>
            </a:r>
          </a:p>
          <a:p>
            <a:pPr marL="510796" lvl="1" indent="-255398">
              <a:lnSpc>
                <a:spcPts val="3312"/>
              </a:lnSpc>
              <a:buFont typeface="Arial"/>
              <a:buChar char="•"/>
            </a:pPr>
            <a:r>
              <a:rPr lang="en-US" sz="2365">
                <a:solidFill>
                  <a:srgbClr val="FFFFFF"/>
                </a:solidFill>
                <a:latin typeface="Montserrat"/>
              </a:rPr>
              <a:t>Tiền xử lý dữ liệu</a:t>
            </a:r>
          </a:p>
          <a:p>
            <a:pPr marL="510796" lvl="1" indent="-255398">
              <a:lnSpc>
                <a:spcPts val="3312"/>
              </a:lnSpc>
              <a:buFont typeface="Arial"/>
              <a:buChar char="•"/>
            </a:pPr>
            <a:r>
              <a:rPr lang="en-US" sz="2365">
                <a:solidFill>
                  <a:srgbClr val="FFFFFF"/>
                </a:solidFill>
                <a:latin typeface="Montserrat"/>
              </a:rPr>
              <a:t>Các độ đo đánh giá hiệu năng</a:t>
            </a:r>
          </a:p>
          <a:p>
            <a:pPr marL="510796" lvl="1" indent="-255398">
              <a:lnSpc>
                <a:spcPts val="3312"/>
              </a:lnSpc>
              <a:buFont typeface="Arial"/>
              <a:buChar char="•"/>
            </a:pPr>
            <a:r>
              <a:rPr lang="en-US" sz="2365">
                <a:solidFill>
                  <a:srgbClr val="FFFFFF"/>
                </a:solidFill>
                <a:latin typeface="Montserrat"/>
              </a:rPr>
              <a:t>Các tham số và môi trường cài đặt </a:t>
            </a:r>
          </a:p>
          <a:p>
            <a:pPr marL="510796" lvl="1" indent="-255398">
              <a:lnSpc>
                <a:spcPts val="3312"/>
              </a:lnSpc>
              <a:buFont typeface="Arial"/>
              <a:buChar char="•"/>
            </a:pPr>
            <a:r>
              <a:rPr lang="en-US" sz="2365">
                <a:solidFill>
                  <a:srgbClr val="FFFFFF"/>
                </a:solidFill>
                <a:latin typeface="Montserrat"/>
              </a:rPr>
              <a:t>Các pp cơ sở</a:t>
            </a:r>
          </a:p>
          <a:p>
            <a:pPr marL="510796" lvl="1" indent="-255398">
              <a:lnSpc>
                <a:spcPts val="3312"/>
              </a:lnSpc>
              <a:buFont typeface="Arial"/>
              <a:buChar char="•"/>
            </a:pPr>
            <a:r>
              <a:rPr lang="en-US" sz="2365">
                <a:solidFill>
                  <a:srgbClr val="FFFFFF"/>
                </a:solidFill>
                <a:latin typeface="Montserrat"/>
              </a:rPr>
              <a:t>Phân tích, so sánh các kết quả</a:t>
            </a:r>
          </a:p>
          <a:p>
            <a:pPr>
              <a:lnSpc>
                <a:spcPts val="3312"/>
              </a:lnSpc>
            </a:pPr>
            <a:r>
              <a:rPr lang="en-US" sz="2365">
                <a:solidFill>
                  <a:srgbClr val="FFFFFF"/>
                </a:solidFill>
                <a:latin typeface="Montserrat"/>
              </a:rPr>
              <a:t>V. Kết luận</a:t>
            </a:r>
          </a:p>
          <a:p>
            <a:pPr>
              <a:lnSpc>
                <a:spcPts val="3312"/>
              </a:lnSpc>
            </a:pPr>
            <a:endParaRPr lang="en-US" sz="2365">
              <a:solidFill>
                <a:srgbClr val="FFFFFF"/>
              </a:solidFill>
              <a:latin typeface="Montserrat"/>
            </a:endParaRPr>
          </a:p>
        </p:txBody>
      </p:sp>
      <p:sp>
        <p:nvSpPr>
          <p:cNvPr id="12" name="Freeform 12"/>
          <p:cNvSpPr/>
          <p:nvPr/>
        </p:nvSpPr>
        <p:spPr>
          <a:xfrm>
            <a:off x="4705304" y="20574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8" cstate="email">
              <a:alphaModFix amt="30000"/>
              <a:extLst>
                <a:ext uri="{28A0092B-C50C-407E-A947-70E740481C1C}">
                  <a14:useLocalDpi xmlns:a14="http://schemas.microsoft.com/office/drawing/2010/main"/>
                </a:ext>
              </a:extLst>
            </a:blip>
            <a:stretch>
              <a:fillRect/>
            </a:stretch>
          </a:blipFill>
        </p:spPr>
      </p:sp>
      <p:sp>
        <p:nvSpPr>
          <p:cNvPr id="13" name="TextBox 13"/>
          <p:cNvSpPr txBox="1"/>
          <p:nvPr/>
        </p:nvSpPr>
        <p:spPr>
          <a:xfrm>
            <a:off x="1028700" y="828675"/>
            <a:ext cx="7119102" cy="1685603"/>
          </a:xfrm>
          <a:prstGeom prst="rect">
            <a:avLst/>
          </a:prstGeom>
        </p:spPr>
        <p:txBody>
          <a:bodyPr lIns="0" tIns="0" rIns="0" bIns="0" rtlCol="0" anchor="t">
            <a:spAutoFit/>
          </a:bodyPr>
          <a:lstStyle/>
          <a:p>
            <a:pPr>
              <a:lnSpc>
                <a:spcPts val="13667"/>
              </a:lnSpc>
            </a:pPr>
            <a:r>
              <a:rPr lang="en-US" sz="9762">
                <a:solidFill>
                  <a:srgbClr val="FFFFFF"/>
                </a:solidFill>
                <a:latin typeface="Neue Machina Ultra-Bold"/>
              </a:rPr>
              <a:t>NỘI DUNG</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0" y="4837696"/>
            <a:ext cx="18873997" cy="10497342"/>
          </a:xfrm>
          <a:custGeom>
            <a:avLst/>
            <a:gdLst/>
            <a:ahLst/>
            <a:cxnLst/>
            <a:rect l="l" t="t" r="r" b="b"/>
            <a:pathLst>
              <a:path w="18873997" h="10497342">
                <a:moveTo>
                  <a:pt x="0" y="0"/>
                </a:moveTo>
                <a:lnTo>
                  <a:pt x="18873997" y="0"/>
                </a:lnTo>
                <a:lnTo>
                  <a:pt x="18873997" y="10497342"/>
                </a:lnTo>
                <a:lnTo>
                  <a:pt x="0" y="10497342"/>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sp>
        <p:nvSpPr>
          <p:cNvPr id="10" name="TextBox 10"/>
          <p:cNvSpPr txBox="1"/>
          <p:nvPr/>
        </p:nvSpPr>
        <p:spPr>
          <a:xfrm>
            <a:off x="1028700" y="268033"/>
            <a:ext cx="16495413" cy="2401272"/>
          </a:xfrm>
          <a:prstGeom prst="rect">
            <a:avLst/>
          </a:prstGeom>
        </p:spPr>
        <p:txBody>
          <a:bodyPr lIns="0" tIns="0" rIns="0" bIns="0" rtlCol="0" anchor="t">
            <a:spAutoFit/>
          </a:bodyPr>
          <a:lstStyle/>
          <a:p>
            <a:pPr algn="just">
              <a:lnSpc>
                <a:spcPts val="6281"/>
              </a:lnSpc>
            </a:pPr>
            <a:r>
              <a:rPr lang="en-US" sz="4486">
                <a:solidFill>
                  <a:srgbClr val="FFFFFF"/>
                </a:solidFill>
                <a:latin typeface="Noto Sans Bold"/>
              </a:rPr>
              <a:t>Thuật toán FP-Growth được chia thành ba bước chính như sau:</a:t>
            </a:r>
          </a:p>
          <a:p>
            <a:pPr algn="ctr">
              <a:lnSpc>
                <a:spcPts val="3482"/>
              </a:lnSpc>
            </a:pPr>
            <a:endParaRPr lang="en-US" sz="4486">
              <a:solidFill>
                <a:srgbClr val="FFFFFF"/>
              </a:solidFill>
              <a:latin typeface="Noto Sans Bold"/>
            </a:endParaRPr>
          </a:p>
          <a:p>
            <a:pPr algn="ctr">
              <a:lnSpc>
                <a:spcPts val="3061"/>
              </a:lnSpc>
            </a:pPr>
            <a:endParaRPr lang="en-US" sz="4486">
              <a:solidFill>
                <a:srgbClr val="FFFFFF"/>
              </a:solidFill>
              <a:latin typeface="Noto Sans Bold"/>
            </a:endParaRPr>
          </a:p>
        </p:txBody>
      </p:sp>
      <p:sp>
        <p:nvSpPr>
          <p:cNvPr id="11" name="TextBox 11"/>
          <p:cNvSpPr txBox="1"/>
          <p:nvPr/>
        </p:nvSpPr>
        <p:spPr>
          <a:xfrm>
            <a:off x="1028700" y="2181136"/>
            <a:ext cx="16169958" cy="3772025"/>
          </a:xfrm>
          <a:prstGeom prst="rect">
            <a:avLst/>
          </a:prstGeom>
        </p:spPr>
        <p:txBody>
          <a:bodyPr lIns="0" tIns="0" rIns="0" bIns="0" rtlCol="0" anchor="t">
            <a:spAutoFit/>
          </a:bodyPr>
          <a:lstStyle/>
          <a:p>
            <a:pPr algn="just">
              <a:lnSpc>
                <a:spcPts val="3767"/>
              </a:lnSpc>
            </a:pPr>
            <a:r>
              <a:rPr lang="en-US" sz="2690">
                <a:solidFill>
                  <a:srgbClr val="FFFFFF"/>
                </a:solidFill>
                <a:latin typeface="Noto Serif Display"/>
              </a:rPr>
              <a:t>Cơ sở mẫu có điều kiện là dữ liệu con chứa đường dẫn tiền tố (đường dẫn ban đầu) và mẫu hậu tố (mẫu hậu tố). Tạo cơ sở mẫu có điều kiện thu được thông qua Cây FP đã được xây dựng trước đây.</a:t>
            </a:r>
          </a:p>
          <a:p>
            <a:pPr algn="just">
              <a:lnSpc>
                <a:spcPts val="3767"/>
              </a:lnSpc>
            </a:pPr>
            <a:r>
              <a:rPr lang="en-US" sz="2690">
                <a:solidFill>
                  <a:srgbClr val="FFFFFF"/>
                </a:solidFill>
                <a:latin typeface="Noto Serif Display"/>
              </a:rPr>
              <a:t>Đầu tiên, thuật toán duyệt CSDL lần 1 để tính độ hỗ trợ (supp) của từng mục. Chúng ta cần đưa ra độ hỗ trợ tối thiểu để loại những mục không đủ độ hỗ trợ. Các mục còn lại sẽ được sắp xếp theo thứ tự giảm dần độ hỗ trợ vào 1 bảng để tiếp tục cất vào FP-Tree trong bước tiếp theo</a:t>
            </a:r>
          </a:p>
          <a:p>
            <a:pPr algn="just">
              <a:lnSpc>
                <a:spcPts val="3767"/>
              </a:lnSpc>
            </a:pPr>
            <a:endParaRPr lang="en-US" sz="2690">
              <a:solidFill>
                <a:srgbClr val="FFFFFF"/>
              </a:solidFill>
              <a:latin typeface="Noto Serif Display"/>
            </a:endParaRPr>
          </a:p>
          <a:p>
            <a:pPr algn="just">
              <a:lnSpc>
                <a:spcPts val="3767"/>
              </a:lnSpc>
            </a:pPr>
            <a:endParaRPr lang="en-US" sz="2690">
              <a:solidFill>
                <a:srgbClr val="FFFFFF"/>
              </a:solidFill>
              <a:latin typeface="Noto Serif Display"/>
            </a:endParaRPr>
          </a:p>
          <a:p>
            <a:pPr algn="just">
              <a:lnSpc>
                <a:spcPts val="3767"/>
              </a:lnSpc>
            </a:pPr>
            <a:endParaRPr lang="en-US" sz="2690">
              <a:solidFill>
                <a:srgbClr val="FFFFFF"/>
              </a:solidFill>
              <a:latin typeface="Noto Serif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0" y="-3033813"/>
            <a:ext cx="18288000" cy="9636462"/>
          </a:xfrm>
          <a:custGeom>
            <a:avLst/>
            <a:gdLst/>
            <a:ahLst/>
            <a:cxnLst/>
            <a:rect l="l" t="t" r="r" b="b"/>
            <a:pathLst>
              <a:path w="18288000" h="9636462">
                <a:moveTo>
                  <a:pt x="0" y="0"/>
                </a:moveTo>
                <a:lnTo>
                  <a:pt x="18288000" y="0"/>
                </a:lnTo>
                <a:lnTo>
                  <a:pt x="18288000" y="9636462"/>
                </a:lnTo>
                <a:lnTo>
                  <a:pt x="0" y="9636462"/>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0" y="0"/>
            <a:ext cx="18470607" cy="17267226"/>
          </a:xfrm>
          <a:custGeom>
            <a:avLst/>
            <a:gdLst/>
            <a:ahLst/>
            <a:cxnLst/>
            <a:rect l="l" t="t" r="r" b="b"/>
            <a:pathLst>
              <a:path w="18470607" h="17267226">
                <a:moveTo>
                  <a:pt x="0" y="0"/>
                </a:moveTo>
                <a:lnTo>
                  <a:pt x="18470607" y="0"/>
                </a:lnTo>
                <a:lnTo>
                  <a:pt x="18470607" y="17267226"/>
                </a:lnTo>
                <a:lnTo>
                  <a:pt x="0" y="17267226"/>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969706" y="5823917"/>
            <a:ext cx="10348588" cy="4463083"/>
          </a:xfrm>
          <a:custGeom>
            <a:avLst/>
            <a:gdLst/>
            <a:ahLst/>
            <a:cxnLst/>
            <a:rect l="l" t="t" r="r" b="b"/>
            <a:pathLst>
              <a:path w="10348588" h="4463083">
                <a:moveTo>
                  <a:pt x="0" y="0"/>
                </a:moveTo>
                <a:lnTo>
                  <a:pt x="10348588" y="0"/>
                </a:lnTo>
                <a:lnTo>
                  <a:pt x="10348588" y="4463083"/>
                </a:lnTo>
                <a:lnTo>
                  <a:pt x="0" y="4463083"/>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sp>
        <p:nvSpPr>
          <p:cNvPr id="6" name="TextBox 6"/>
          <p:cNvSpPr txBox="1"/>
          <p:nvPr/>
        </p:nvSpPr>
        <p:spPr>
          <a:xfrm>
            <a:off x="1826915" y="-142875"/>
            <a:ext cx="14634171" cy="1179415"/>
          </a:xfrm>
          <a:prstGeom prst="rect">
            <a:avLst/>
          </a:prstGeom>
        </p:spPr>
        <p:txBody>
          <a:bodyPr lIns="0" tIns="0" rIns="0" bIns="0" rtlCol="0" anchor="t">
            <a:spAutoFit/>
          </a:bodyPr>
          <a:lstStyle/>
          <a:p>
            <a:pPr algn="ctr">
              <a:lnSpc>
                <a:spcPts val="9542"/>
              </a:lnSpc>
            </a:pPr>
            <a:r>
              <a:rPr lang="en-US" sz="6816">
                <a:solidFill>
                  <a:srgbClr val="FFFFFF"/>
                </a:solidFill>
                <a:latin typeface="Noto Sans Bold"/>
              </a:rPr>
              <a:t>Giai đoạn tạo FP-Tree có điều kiện</a:t>
            </a:r>
          </a:p>
        </p:txBody>
      </p:sp>
      <p:sp>
        <p:nvSpPr>
          <p:cNvPr id="7" name="TextBox 7"/>
          <p:cNvSpPr txBox="1"/>
          <p:nvPr/>
        </p:nvSpPr>
        <p:spPr>
          <a:xfrm>
            <a:off x="220798" y="1176792"/>
            <a:ext cx="18067202" cy="3863811"/>
          </a:xfrm>
          <a:prstGeom prst="rect">
            <a:avLst/>
          </a:prstGeom>
        </p:spPr>
        <p:txBody>
          <a:bodyPr lIns="0" tIns="0" rIns="0" bIns="0" rtlCol="0" anchor="t">
            <a:spAutoFit/>
          </a:bodyPr>
          <a:lstStyle/>
          <a:p>
            <a:pPr algn="just">
              <a:lnSpc>
                <a:spcPts val="3859"/>
              </a:lnSpc>
            </a:pPr>
            <a:r>
              <a:rPr lang="en-US" sz="2756">
                <a:solidFill>
                  <a:srgbClr val="FFFFFF"/>
                </a:solidFill>
                <a:latin typeface="Noto Serif Display"/>
              </a:rPr>
              <a:t>Ở giai đoạn này, số lượng hỗ trợ của từng mục trong mỗi cơ sở mẫu điều kiện được cộng lại, sau đó mọi mục có nhiều hỗ trợ hơn lớn hoặc bằng số lượng hỗ trợ tối thiểu sẽ được tạo bằng FP-Tree có điều kiện.</a:t>
            </a:r>
          </a:p>
          <a:p>
            <a:pPr algn="just">
              <a:lnSpc>
                <a:spcPts val="3859"/>
              </a:lnSpc>
            </a:pPr>
            <a:r>
              <a:rPr lang="en-US" sz="2756">
                <a:solidFill>
                  <a:srgbClr val="FFFFFF"/>
                </a:solidFill>
                <a:latin typeface="Noto Serif Display"/>
              </a:rPr>
              <a:t>Với mỗi giao dịch được xây dựng lại từ bước 1, chúng ta sẽ xây dựng một đường đi tương ứng trong FP-Tree bằng cách: </a:t>
            </a:r>
          </a:p>
          <a:p>
            <a:pPr algn="just">
              <a:lnSpc>
                <a:spcPts val="3859"/>
              </a:lnSpc>
            </a:pPr>
            <a:r>
              <a:rPr lang="en-US" sz="2756">
                <a:solidFill>
                  <a:srgbClr val="FFFFFF"/>
                </a:solidFill>
                <a:latin typeface="Noto Serif Display"/>
              </a:rPr>
              <a:t>-      Nếu một đường đi có tiền tố chung tổn tại, tăng tần số của các nút trên đường đi và nối thêm hậu tố (ví dụ TID 1,2,3,5 có chung item f nên tần số sẽ là 4 và nối thêm các nhánh bên dưới theo item chung tiếp theo)</a:t>
            </a:r>
          </a:p>
          <a:p>
            <a:pPr algn="just">
              <a:lnSpc>
                <a:spcPts val="3859"/>
              </a:lnSpc>
            </a:pPr>
            <a:r>
              <a:rPr lang="en-US" sz="2756">
                <a:solidFill>
                  <a:srgbClr val="FFFFFF"/>
                </a:solidFill>
                <a:latin typeface="Noto Serif Display"/>
              </a:rPr>
              <a:t>-      Ngược lại, tạo một nhánh mới (TID 4 không có item f nên tạo nhánh bắt đầu bằng item phổ biến nhất là c)</a:t>
            </a:r>
          </a:p>
          <a:p>
            <a:pPr algn="just">
              <a:lnSpc>
                <a:spcPts val="3859"/>
              </a:lnSpc>
            </a:pPr>
            <a:endParaRPr lang="en-US" sz="2756">
              <a:solidFill>
                <a:srgbClr val="FFFFFF"/>
              </a:solidFill>
              <a:latin typeface="Noto Serif Display"/>
            </a:endParaRPr>
          </a:p>
        </p:txBody>
      </p:sp>
      <p:sp>
        <p:nvSpPr>
          <p:cNvPr id="8" name="TextBox 8"/>
          <p:cNvSpPr txBox="1"/>
          <p:nvPr/>
        </p:nvSpPr>
        <p:spPr>
          <a:xfrm>
            <a:off x="183356" y="4935829"/>
            <a:ext cx="10615712" cy="902970"/>
          </a:xfrm>
          <a:prstGeom prst="rect">
            <a:avLst/>
          </a:prstGeom>
        </p:spPr>
        <p:txBody>
          <a:bodyPr lIns="0" tIns="0" rIns="0" bIns="0" rtlCol="0" anchor="t">
            <a:spAutoFit/>
          </a:bodyPr>
          <a:lstStyle/>
          <a:p>
            <a:pPr algn="just">
              <a:lnSpc>
                <a:spcPts val="7279"/>
              </a:lnSpc>
            </a:pPr>
            <a:r>
              <a:rPr lang="en-US" sz="5199">
                <a:solidFill>
                  <a:srgbClr val="FFFFFF"/>
                </a:solidFill>
                <a:latin typeface="DejaVu Serif Bold"/>
              </a:rPr>
              <a:t>Ta được mô hình cây FP sau:</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395115" y="1905482"/>
            <a:ext cx="17497770" cy="8381518"/>
          </a:xfrm>
          <a:prstGeom prst="rect">
            <a:avLst/>
          </a:prstGeom>
        </p:spPr>
        <p:txBody>
          <a:bodyPr lIns="0" tIns="0" rIns="0" bIns="0" rtlCol="0" anchor="t">
            <a:spAutoFit/>
          </a:bodyPr>
          <a:lstStyle/>
          <a:p>
            <a:pPr algn="just">
              <a:lnSpc>
                <a:spcPts val="4751"/>
              </a:lnSpc>
            </a:pPr>
            <a:r>
              <a:rPr lang="en-US" sz="3393">
                <a:solidFill>
                  <a:srgbClr val="FFFFFF"/>
                </a:solidFill>
                <a:latin typeface="Noto Serif Display"/>
              </a:rPr>
              <a:t>Ở bước này, duyệt từng mục phổ biến theo thứ tự tăng dần của tần số, xây dựng cơ sở mẫu điều kiện và các cây FP-tree có điều kiện tương ứng với nó. Trong ví dụ trên, bắt đầu từ item p, cơ sở mẫu điều kiện của nó là tất cả các đường đi tiền tố của cây FP-Tree khi duyệt từ nút gốc Root đến nút p (fcam:2 và cb:1) với số theo sau là tần suất xuất hiện của nút p tương ứng với mỗi tiền tố.</a:t>
            </a:r>
          </a:p>
          <a:p>
            <a:pPr algn="just">
              <a:lnSpc>
                <a:spcPts val="4751"/>
              </a:lnSpc>
            </a:pPr>
            <a:r>
              <a:rPr lang="en-US" sz="3393">
                <a:solidFill>
                  <a:srgbClr val="FFFFFF"/>
                </a:solidFill>
                <a:latin typeface="Noto Serif Display"/>
              </a:rPr>
              <a:t>Sau đó, xây dựng cây FP-Tree có điều kiện bằng cách trộn tất cả các đường đi và chỉ giữ lại các nút có tần số &gt;=3. Cụ thể, đối với item p, trộn đường đi fcam:2 và cb:1 sẽ thu được {f:2,c:3,a:2,m:2,b:1}, chỉ giữ lại nút có tần số &gt;=3 là c:3. Do đó, các mẫu phổ biến chứa p là: p và cp.</a:t>
            </a:r>
          </a:p>
          <a:p>
            <a:pPr algn="just">
              <a:lnSpc>
                <a:spcPts val="4751"/>
              </a:lnSpc>
            </a:pPr>
            <a:r>
              <a:rPr lang="en-US" sz="3393">
                <a:solidFill>
                  <a:srgbClr val="FFFFFF"/>
                </a:solidFill>
                <a:latin typeface="Noto Serif Display"/>
              </a:rPr>
              <a:t>Tương tự với các item còn lại, ta sẽ tìm được các mẫu phổ biến chứa các item đó. Cuối cùng ra được bảng sau đây:</a:t>
            </a:r>
          </a:p>
          <a:p>
            <a:pPr algn="just">
              <a:lnSpc>
                <a:spcPts val="4751"/>
              </a:lnSpc>
            </a:pPr>
            <a:r>
              <a:rPr lang="en-US" sz="3393">
                <a:solidFill>
                  <a:srgbClr val="FFFFFF"/>
                </a:solidFill>
                <a:latin typeface="Noto Serif Display"/>
              </a:rPr>
              <a:t>Kết quả thuật toán cho ra bảng gồm các mẫu phổ biến tương ứng theo từng item. Doanh nghiệp có thể sử dụng kết quả trên để đưa ra các chiến lược kinh doanh. </a:t>
            </a:r>
          </a:p>
          <a:p>
            <a:pPr algn="just">
              <a:lnSpc>
                <a:spcPts val="4751"/>
              </a:lnSpc>
            </a:pPr>
            <a:endParaRPr lang="en-US" sz="3393">
              <a:solidFill>
                <a:srgbClr val="FFFFFF"/>
              </a:solidFill>
              <a:latin typeface="Noto Serif Display"/>
            </a:endParaRPr>
          </a:p>
        </p:txBody>
      </p:sp>
      <p:sp>
        <p:nvSpPr>
          <p:cNvPr id="3" name="Freeform 3"/>
          <p:cNvSpPr/>
          <p:nvPr/>
        </p:nvSpPr>
        <p:spPr>
          <a:xfrm>
            <a:off x="16991826" y="8990179"/>
            <a:ext cx="1296174" cy="1296821"/>
          </a:xfrm>
          <a:custGeom>
            <a:avLst/>
            <a:gdLst/>
            <a:ahLst/>
            <a:cxnLst/>
            <a:rect l="l" t="t" r="r" b="b"/>
            <a:pathLst>
              <a:path w="1296174" h="1296821">
                <a:moveTo>
                  <a:pt x="0" y="0"/>
                </a:moveTo>
                <a:lnTo>
                  <a:pt x="1296174" y="0"/>
                </a:lnTo>
                <a:lnTo>
                  <a:pt x="1296174" y="1296821"/>
                </a:lnTo>
                <a:lnTo>
                  <a:pt x="0" y="1296821"/>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sp>
        <p:nvSpPr>
          <p:cNvPr id="4" name="Freeform 4"/>
          <p:cNvSpPr/>
          <p:nvPr/>
        </p:nvSpPr>
        <p:spPr>
          <a:xfrm rot="3684514">
            <a:off x="206515" y="-9858"/>
            <a:ext cx="2599986" cy="2601284"/>
          </a:xfrm>
          <a:custGeom>
            <a:avLst/>
            <a:gdLst/>
            <a:ahLst/>
            <a:cxnLst/>
            <a:rect l="l" t="t" r="r" b="b"/>
            <a:pathLst>
              <a:path w="2599986" h="2601284">
                <a:moveTo>
                  <a:pt x="0" y="0"/>
                </a:moveTo>
                <a:lnTo>
                  <a:pt x="2599986" y="0"/>
                </a:lnTo>
                <a:lnTo>
                  <a:pt x="2599986" y="2601284"/>
                </a:lnTo>
                <a:lnTo>
                  <a:pt x="0" y="2601284"/>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sp>
      <p:sp>
        <p:nvSpPr>
          <p:cNvPr id="5" name="Freeform 5"/>
          <p:cNvSpPr/>
          <p:nvPr/>
        </p:nvSpPr>
        <p:spPr>
          <a:xfrm rot="3601354">
            <a:off x="15761656" y="390358"/>
            <a:ext cx="2135257" cy="2136324"/>
          </a:xfrm>
          <a:custGeom>
            <a:avLst/>
            <a:gdLst/>
            <a:ahLst/>
            <a:cxnLst/>
            <a:rect l="l" t="t" r="r" b="b"/>
            <a:pathLst>
              <a:path w="2135257" h="2136324">
                <a:moveTo>
                  <a:pt x="0" y="0"/>
                </a:moveTo>
                <a:lnTo>
                  <a:pt x="2135257" y="0"/>
                </a:lnTo>
                <a:lnTo>
                  <a:pt x="2135257" y="2136324"/>
                </a:lnTo>
                <a:lnTo>
                  <a:pt x="0" y="2136324"/>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sp>
      <p:sp>
        <p:nvSpPr>
          <p:cNvPr id="6" name="TextBox 6"/>
          <p:cNvSpPr txBox="1"/>
          <p:nvPr/>
        </p:nvSpPr>
        <p:spPr>
          <a:xfrm>
            <a:off x="633585" y="343303"/>
            <a:ext cx="17259300" cy="1227918"/>
          </a:xfrm>
          <a:prstGeom prst="rect">
            <a:avLst/>
          </a:prstGeom>
        </p:spPr>
        <p:txBody>
          <a:bodyPr lIns="0" tIns="0" rIns="0" bIns="0" rtlCol="0" anchor="t">
            <a:spAutoFit/>
          </a:bodyPr>
          <a:lstStyle/>
          <a:p>
            <a:pPr algn="ctr">
              <a:lnSpc>
                <a:spcPts val="10017"/>
              </a:lnSpc>
            </a:pPr>
            <a:r>
              <a:rPr lang="en-US" sz="7155">
                <a:solidFill>
                  <a:srgbClr val="FFFFFF"/>
                </a:solidFill>
                <a:latin typeface="Noto Sans Bold"/>
              </a:rPr>
              <a:t>Giai đoạn tìm kiếm các mẫu phổ biến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393429">
            <a:off x="12271558" y="6401948"/>
            <a:ext cx="4723918" cy="2308815"/>
          </a:xfrm>
          <a:custGeom>
            <a:avLst/>
            <a:gdLst/>
            <a:ahLst/>
            <a:cxnLst/>
            <a:rect l="l" t="t" r="r" b="b"/>
            <a:pathLst>
              <a:path w="4723918" h="2308815">
                <a:moveTo>
                  <a:pt x="0" y="0"/>
                </a:moveTo>
                <a:lnTo>
                  <a:pt x="4723917" y="0"/>
                </a:lnTo>
                <a:lnTo>
                  <a:pt x="4723917" y="2308815"/>
                </a:lnTo>
                <a:lnTo>
                  <a:pt x="0" y="2308815"/>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sp>
      <p:sp>
        <p:nvSpPr>
          <p:cNvPr id="6" name="Freeform 6"/>
          <p:cNvSpPr/>
          <p:nvPr/>
        </p:nvSpPr>
        <p:spPr>
          <a:xfrm>
            <a:off x="2117093" y="0"/>
            <a:ext cx="3597907" cy="3671334"/>
          </a:xfrm>
          <a:custGeom>
            <a:avLst/>
            <a:gdLst/>
            <a:ahLst/>
            <a:cxnLst/>
            <a:rect l="l" t="t" r="r" b="b"/>
            <a:pathLst>
              <a:path w="3597907" h="3671334">
                <a:moveTo>
                  <a:pt x="0" y="0"/>
                </a:moveTo>
                <a:lnTo>
                  <a:pt x="3597907" y="0"/>
                </a:lnTo>
                <a:lnTo>
                  <a:pt x="3597907" y="3671334"/>
                </a:lnTo>
                <a:lnTo>
                  <a:pt x="0" y="3671334"/>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sp>
      <p:sp>
        <p:nvSpPr>
          <p:cNvPr id="7" name="Freeform 7"/>
          <p:cNvSpPr/>
          <p:nvPr/>
        </p:nvSpPr>
        <p:spPr>
          <a:xfrm rot="3042606">
            <a:off x="516257" y="6180524"/>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10" cstate="email">
              <a:extLst>
                <a:ext uri="{28A0092B-C50C-407E-A947-70E740481C1C}">
                  <a14:useLocalDpi xmlns:a14="http://schemas.microsoft.com/office/drawing/2010/main"/>
                </a:ext>
              </a:extLst>
            </a:blip>
            <a:stretch>
              <a:fillRect/>
            </a:stretch>
          </a:blipFill>
        </p:spPr>
      </p:sp>
      <p:sp>
        <p:nvSpPr>
          <p:cNvPr id="8" name="TextBox 8"/>
          <p:cNvSpPr txBox="1"/>
          <p:nvPr/>
        </p:nvSpPr>
        <p:spPr>
          <a:xfrm>
            <a:off x="2419979" y="4115177"/>
            <a:ext cx="13448042" cy="1934112"/>
          </a:xfrm>
          <a:prstGeom prst="rect">
            <a:avLst/>
          </a:prstGeom>
        </p:spPr>
        <p:txBody>
          <a:bodyPr lIns="0" tIns="0" rIns="0" bIns="0" rtlCol="0" anchor="t">
            <a:spAutoFit/>
          </a:bodyPr>
          <a:lstStyle/>
          <a:p>
            <a:pPr algn="ctr">
              <a:lnSpc>
                <a:spcPts val="15720"/>
              </a:lnSpc>
            </a:pPr>
            <a:r>
              <a:rPr lang="en-US" sz="11228">
                <a:solidFill>
                  <a:srgbClr val="FFFFFF"/>
                </a:solidFill>
                <a:latin typeface="Rokkitt Bold"/>
              </a:rPr>
              <a:t>THỰC NGHIỆM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5108501"/>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52114" y="63591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9029493" y="1664950"/>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986588" y="1080156"/>
            <a:ext cx="2292647" cy="2635226"/>
          </a:xfrm>
          <a:custGeom>
            <a:avLst/>
            <a:gdLst/>
            <a:ahLst/>
            <a:cxnLst/>
            <a:rect l="l" t="t" r="r" b="b"/>
            <a:pathLst>
              <a:path w="2292647" h="2635226">
                <a:moveTo>
                  <a:pt x="0" y="0"/>
                </a:moveTo>
                <a:lnTo>
                  <a:pt x="2292647" y="0"/>
                </a:lnTo>
                <a:lnTo>
                  <a:pt x="2292647" y="2635227"/>
                </a:lnTo>
                <a:lnTo>
                  <a:pt x="0" y="2635227"/>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sp>
      <p:sp>
        <p:nvSpPr>
          <p:cNvPr id="6" name="Freeform 6"/>
          <p:cNvSpPr/>
          <p:nvPr/>
        </p:nvSpPr>
        <p:spPr>
          <a:xfrm rot="1953174">
            <a:off x="-59279" y="8766770"/>
            <a:ext cx="5153321" cy="3040459"/>
          </a:xfrm>
          <a:custGeom>
            <a:avLst/>
            <a:gdLst/>
            <a:ahLst/>
            <a:cxnLst/>
            <a:rect l="l" t="t" r="r" b="b"/>
            <a:pathLst>
              <a:path w="5153321" h="3040459">
                <a:moveTo>
                  <a:pt x="0" y="0"/>
                </a:moveTo>
                <a:lnTo>
                  <a:pt x="5153321" y="0"/>
                </a:lnTo>
                <a:lnTo>
                  <a:pt x="5153321" y="3040460"/>
                </a:lnTo>
                <a:lnTo>
                  <a:pt x="0" y="3040460"/>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sp>
      <p:sp>
        <p:nvSpPr>
          <p:cNvPr id="8" name="Freeform 8"/>
          <p:cNvSpPr/>
          <p:nvPr/>
        </p:nvSpPr>
        <p:spPr>
          <a:xfrm>
            <a:off x="9144000" y="4992071"/>
            <a:ext cx="8592566" cy="4785046"/>
          </a:xfrm>
          <a:custGeom>
            <a:avLst/>
            <a:gdLst/>
            <a:ahLst/>
            <a:cxnLst/>
            <a:rect l="l" t="t" r="r" b="b"/>
            <a:pathLst>
              <a:path w="8592566" h="4785046">
                <a:moveTo>
                  <a:pt x="0" y="0"/>
                </a:moveTo>
                <a:lnTo>
                  <a:pt x="8592566" y="0"/>
                </a:lnTo>
                <a:lnTo>
                  <a:pt x="8592566" y="4785046"/>
                </a:lnTo>
                <a:lnTo>
                  <a:pt x="0" y="4785046"/>
                </a:lnTo>
                <a:lnTo>
                  <a:pt x="0" y="0"/>
                </a:lnTo>
                <a:close/>
              </a:path>
            </a:pathLst>
          </a:custGeom>
          <a:blipFill>
            <a:blip r:embed="rId10" cstate="email">
              <a:extLst>
                <a:ext uri="{28A0092B-C50C-407E-A947-70E740481C1C}">
                  <a14:useLocalDpi xmlns:a14="http://schemas.microsoft.com/office/drawing/2010/main"/>
                </a:ext>
              </a:extLst>
            </a:blip>
            <a:stretch>
              <a:fillRect/>
            </a:stretch>
          </a:blipFill>
        </p:spPr>
      </p:sp>
      <p:sp>
        <p:nvSpPr>
          <p:cNvPr id="9" name="TextBox 9"/>
          <p:cNvSpPr txBox="1"/>
          <p:nvPr/>
        </p:nvSpPr>
        <p:spPr>
          <a:xfrm>
            <a:off x="1515926" y="1138820"/>
            <a:ext cx="13403056" cy="1809013"/>
          </a:xfrm>
          <a:prstGeom prst="rect">
            <a:avLst/>
          </a:prstGeom>
        </p:spPr>
        <p:txBody>
          <a:bodyPr lIns="0" tIns="0" rIns="0" bIns="0" rtlCol="0" anchor="t">
            <a:spAutoFit/>
          </a:bodyPr>
          <a:lstStyle/>
          <a:p>
            <a:pPr>
              <a:lnSpc>
                <a:spcPts val="14740"/>
              </a:lnSpc>
            </a:pPr>
            <a:r>
              <a:rPr lang="en-US" sz="10529">
                <a:solidFill>
                  <a:srgbClr val="FFFFFF"/>
                </a:solidFill>
                <a:latin typeface="Rokkitt Ultra-Bold"/>
              </a:rPr>
              <a:t>Miêu tả dữ liệu</a:t>
            </a:r>
          </a:p>
        </p:txBody>
      </p:sp>
      <p:sp>
        <p:nvSpPr>
          <p:cNvPr id="10" name="TextBox 10"/>
          <p:cNvSpPr txBox="1"/>
          <p:nvPr/>
        </p:nvSpPr>
        <p:spPr>
          <a:xfrm>
            <a:off x="2517381" y="3181344"/>
            <a:ext cx="9352067" cy="1810727"/>
          </a:xfrm>
          <a:prstGeom prst="rect">
            <a:avLst/>
          </a:prstGeom>
        </p:spPr>
        <p:txBody>
          <a:bodyPr lIns="0" tIns="0" rIns="0" bIns="0" rtlCol="0" anchor="t">
            <a:spAutoFit/>
          </a:bodyPr>
          <a:lstStyle/>
          <a:p>
            <a:pPr marL="558436" lvl="1" indent="-279218">
              <a:lnSpc>
                <a:spcPts val="3621"/>
              </a:lnSpc>
              <a:buFont typeface="Arial"/>
              <a:buChar char="•"/>
            </a:pPr>
            <a:r>
              <a:rPr lang="en-US" sz="2586">
                <a:solidFill>
                  <a:srgbClr val="FFFFFF"/>
                </a:solidFill>
                <a:latin typeface="Montserrat"/>
              </a:rPr>
              <a:t>Nguồn dữ liệu: Dữ liệu được cung cấp bởi giảng viên bộ môn</a:t>
            </a:r>
          </a:p>
          <a:p>
            <a:pPr marL="558436" lvl="1" indent="-279218">
              <a:lnSpc>
                <a:spcPts val="3621"/>
              </a:lnSpc>
              <a:buFont typeface="Arial"/>
              <a:buChar char="•"/>
            </a:pPr>
            <a:r>
              <a:rPr lang="en-US" sz="2586">
                <a:solidFill>
                  <a:srgbClr val="FFFFFF"/>
                </a:solidFill>
                <a:latin typeface="Montserrat"/>
              </a:rPr>
              <a:t>Kết cấu dữ liệu: Dữ liệu chứa 7 thuộc tính và 522063 bản ghi</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2354657" y="-4265475"/>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57889" y="7541505"/>
            <a:ext cx="5428652" cy="5428652"/>
          </a:xfrm>
          <a:custGeom>
            <a:avLst/>
            <a:gdLst/>
            <a:ahLst/>
            <a:cxnLst/>
            <a:rect l="l" t="t" r="r" b="b"/>
            <a:pathLst>
              <a:path w="5428652" h="5428652">
                <a:moveTo>
                  <a:pt x="0" y="0"/>
                </a:moveTo>
                <a:lnTo>
                  <a:pt x="5428651" y="0"/>
                </a:lnTo>
                <a:lnTo>
                  <a:pt x="5428651"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361306" y="2743475"/>
            <a:ext cx="7189402" cy="5991875"/>
            <a:chOff x="0" y="0"/>
            <a:chExt cx="2622713" cy="2185852"/>
          </a:xfrm>
        </p:grpSpPr>
        <p:sp>
          <p:nvSpPr>
            <p:cNvPr id="5" name="Freeform 5"/>
            <p:cNvSpPr/>
            <p:nvPr/>
          </p:nvSpPr>
          <p:spPr>
            <a:xfrm>
              <a:off x="0" y="0"/>
              <a:ext cx="2622713" cy="2185852"/>
            </a:xfrm>
            <a:custGeom>
              <a:avLst/>
              <a:gdLst/>
              <a:ahLst/>
              <a:cxnLst/>
              <a:rect l="l" t="t" r="r" b="b"/>
              <a:pathLst>
                <a:path w="2622713" h="2185852">
                  <a:moveTo>
                    <a:pt x="2498253" y="2185852"/>
                  </a:moveTo>
                  <a:lnTo>
                    <a:pt x="124460" y="2185852"/>
                  </a:lnTo>
                  <a:cubicBezTo>
                    <a:pt x="55880" y="2185852"/>
                    <a:pt x="0" y="2129972"/>
                    <a:pt x="0" y="2061392"/>
                  </a:cubicBezTo>
                  <a:lnTo>
                    <a:pt x="0" y="124460"/>
                  </a:lnTo>
                  <a:cubicBezTo>
                    <a:pt x="0" y="55880"/>
                    <a:pt x="55880" y="0"/>
                    <a:pt x="124460" y="0"/>
                  </a:cubicBezTo>
                  <a:lnTo>
                    <a:pt x="2498253" y="0"/>
                  </a:lnTo>
                  <a:cubicBezTo>
                    <a:pt x="2566833" y="0"/>
                    <a:pt x="2622713" y="55880"/>
                    <a:pt x="2622713" y="124460"/>
                  </a:cubicBezTo>
                  <a:lnTo>
                    <a:pt x="2622713" y="2061392"/>
                  </a:lnTo>
                  <a:cubicBezTo>
                    <a:pt x="2622713" y="2129972"/>
                    <a:pt x="2566833" y="2185852"/>
                    <a:pt x="2498253" y="2185852"/>
                  </a:cubicBezTo>
                  <a:close/>
                </a:path>
              </a:pathLst>
            </a:custGeom>
            <a:solidFill>
              <a:srgbClr val="2D2F30">
                <a:alpha val="30980"/>
              </a:srgbClr>
            </a:solidFill>
          </p:spPr>
        </p:sp>
      </p:grpSp>
      <p:sp>
        <p:nvSpPr>
          <p:cNvPr id="6" name="AutoShape 6"/>
          <p:cNvSpPr/>
          <p:nvPr/>
        </p:nvSpPr>
        <p:spPr>
          <a:xfrm flipV="1">
            <a:off x="9438616" y="3852316"/>
            <a:ext cx="0" cy="3774193"/>
          </a:xfrm>
          <a:prstGeom prst="line">
            <a:avLst/>
          </a:prstGeom>
          <a:ln w="19050" cap="flat">
            <a:solidFill>
              <a:srgbClr val="FFFFFF"/>
            </a:solidFill>
            <a:prstDash val="solid"/>
            <a:headEnd type="none" w="sm" len="sm"/>
            <a:tailEnd type="none" w="sm" len="sm"/>
          </a:ln>
        </p:spPr>
      </p:sp>
      <p:grpSp>
        <p:nvGrpSpPr>
          <p:cNvPr id="7" name="Group 7"/>
          <p:cNvGrpSpPr/>
          <p:nvPr/>
        </p:nvGrpSpPr>
        <p:grpSpPr>
          <a:xfrm>
            <a:off x="9753600" y="2743475"/>
            <a:ext cx="7505700" cy="5991875"/>
            <a:chOff x="0" y="0"/>
            <a:chExt cx="2738100" cy="2185852"/>
          </a:xfrm>
        </p:grpSpPr>
        <p:sp>
          <p:nvSpPr>
            <p:cNvPr id="8" name="Freeform 8"/>
            <p:cNvSpPr/>
            <p:nvPr/>
          </p:nvSpPr>
          <p:spPr>
            <a:xfrm>
              <a:off x="0" y="0"/>
              <a:ext cx="2738100" cy="2185852"/>
            </a:xfrm>
            <a:custGeom>
              <a:avLst/>
              <a:gdLst/>
              <a:ahLst/>
              <a:cxnLst/>
              <a:rect l="l" t="t" r="r" b="b"/>
              <a:pathLst>
                <a:path w="2738100" h="2185852">
                  <a:moveTo>
                    <a:pt x="2613640" y="2185852"/>
                  </a:moveTo>
                  <a:lnTo>
                    <a:pt x="124460" y="2185852"/>
                  </a:lnTo>
                  <a:cubicBezTo>
                    <a:pt x="55880" y="2185852"/>
                    <a:pt x="0" y="2129972"/>
                    <a:pt x="0" y="2061392"/>
                  </a:cubicBezTo>
                  <a:lnTo>
                    <a:pt x="0" y="124460"/>
                  </a:lnTo>
                  <a:cubicBezTo>
                    <a:pt x="0" y="55880"/>
                    <a:pt x="55880" y="0"/>
                    <a:pt x="124460" y="0"/>
                  </a:cubicBezTo>
                  <a:lnTo>
                    <a:pt x="2613640" y="0"/>
                  </a:lnTo>
                  <a:cubicBezTo>
                    <a:pt x="2682220" y="0"/>
                    <a:pt x="2738100" y="55880"/>
                    <a:pt x="2738100" y="124460"/>
                  </a:cubicBezTo>
                  <a:lnTo>
                    <a:pt x="2738100" y="2061392"/>
                  </a:lnTo>
                  <a:cubicBezTo>
                    <a:pt x="2738100" y="2129972"/>
                    <a:pt x="2682220" y="2185852"/>
                    <a:pt x="2613640" y="2185852"/>
                  </a:cubicBezTo>
                  <a:close/>
                </a:path>
              </a:pathLst>
            </a:custGeom>
            <a:solidFill>
              <a:srgbClr val="2D2F30">
                <a:alpha val="30980"/>
              </a:srgbClr>
            </a:solidFill>
          </p:spPr>
        </p:sp>
      </p:grpSp>
      <p:sp>
        <p:nvSpPr>
          <p:cNvPr id="9" name="Freeform 9"/>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sp>
      <p:sp>
        <p:nvSpPr>
          <p:cNvPr id="11" name="Freeform 11"/>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sp>
      <p:sp>
        <p:nvSpPr>
          <p:cNvPr id="13" name="Freeform 13"/>
          <p:cNvSpPr/>
          <p:nvPr/>
        </p:nvSpPr>
        <p:spPr>
          <a:xfrm>
            <a:off x="1941018" y="4023820"/>
            <a:ext cx="6390288" cy="4116821"/>
          </a:xfrm>
          <a:custGeom>
            <a:avLst/>
            <a:gdLst/>
            <a:ahLst/>
            <a:cxnLst/>
            <a:rect l="l" t="t" r="r" b="b"/>
            <a:pathLst>
              <a:path w="6390288" h="4116821">
                <a:moveTo>
                  <a:pt x="0" y="0"/>
                </a:moveTo>
                <a:lnTo>
                  <a:pt x="6390288" y="0"/>
                </a:lnTo>
                <a:lnTo>
                  <a:pt x="6390288" y="4116821"/>
                </a:lnTo>
                <a:lnTo>
                  <a:pt x="0" y="4116821"/>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sp>
      <p:sp>
        <p:nvSpPr>
          <p:cNvPr id="14" name="Freeform 14"/>
          <p:cNvSpPr/>
          <p:nvPr/>
        </p:nvSpPr>
        <p:spPr>
          <a:xfrm>
            <a:off x="10642422" y="4147663"/>
            <a:ext cx="6097876" cy="3992978"/>
          </a:xfrm>
          <a:custGeom>
            <a:avLst/>
            <a:gdLst/>
            <a:ahLst/>
            <a:cxnLst/>
            <a:rect l="l" t="t" r="r" b="b"/>
            <a:pathLst>
              <a:path w="6097876" h="3992978">
                <a:moveTo>
                  <a:pt x="0" y="0"/>
                </a:moveTo>
                <a:lnTo>
                  <a:pt x="6097875" y="0"/>
                </a:lnTo>
                <a:lnTo>
                  <a:pt x="6097875" y="3992978"/>
                </a:lnTo>
                <a:lnTo>
                  <a:pt x="0" y="3992978"/>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sp>
      <p:sp>
        <p:nvSpPr>
          <p:cNvPr id="15" name="TextBox 15"/>
          <p:cNvSpPr txBox="1"/>
          <p:nvPr/>
        </p:nvSpPr>
        <p:spPr>
          <a:xfrm>
            <a:off x="1028700" y="809625"/>
            <a:ext cx="13272318" cy="1819275"/>
          </a:xfrm>
          <a:prstGeom prst="rect">
            <a:avLst/>
          </a:prstGeom>
        </p:spPr>
        <p:txBody>
          <a:bodyPr lIns="0" tIns="0" rIns="0" bIns="0" rtlCol="0" anchor="t">
            <a:spAutoFit/>
          </a:bodyPr>
          <a:lstStyle/>
          <a:p>
            <a:pPr>
              <a:lnSpc>
                <a:spcPts val="14700"/>
              </a:lnSpc>
            </a:pPr>
            <a:r>
              <a:rPr lang="en-US" sz="10500">
                <a:solidFill>
                  <a:srgbClr val="FFFFFF"/>
                </a:solidFill>
                <a:latin typeface="Rokkitt Ultra-Bold"/>
              </a:rPr>
              <a:t>Miêu tả dữ liệu</a:t>
            </a:r>
          </a:p>
        </p:txBody>
      </p:sp>
      <p:sp>
        <p:nvSpPr>
          <p:cNvPr id="16" name="TextBox 16"/>
          <p:cNvSpPr txBox="1"/>
          <p:nvPr/>
        </p:nvSpPr>
        <p:spPr>
          <a:xfrm>
            <a:off x="1933830" y="3161209"/>
            <a:ext cx="6616878" cy="771525"/>
          </a:xfrm>
          <a:prstGeom prst="rect">
            <a:avLst/>
          </a:prstGeom>
        </p:spPr>
        <p:txBody>
          <a:bodyPr lIns="0" tIns="0" rIns="0" bIns="0" rtlCol="0" anchor="t">
            <a:spAutoFit/>
          </a:bodyPr>
          <a:lstStyle/>
          <a:p>
            <a:pPr algn="ctr">
              <a:lnSpc>
                <a:spcPts val="6299"/>
              </a:lnSpc>
            </a:pPr>
            <a:r>
              <a:rPr lang="en-US" sz="4499">
                <a:solidFill>
                  <a:srgbClr val="FFFFFF"/>
                </a:solidFill>
                <a:latin typeface="Rokkitt"/>
              </a:rPr>
              <a:t>Các chỉ số của dữ liệu</a:t>
            </a:r>
          </a:p>
        </p:txBody>
      </p:sp>
      <p:sp>
        <p:nvSpPr>
          <p:cNvPr id="17" name="TextBox 17"/>
          <p:cNvSpPr txBox="1"/>
          <p:nvPr/>
        </p:nvSpPr>
        <p:spPr>
          <a:xfrm>
            <a:off x="10642422" y="3161209"/>
            <a:ext cx="6210278" cy="781050"/>
          </a:xfrm>
          <a:prstGeom prst="rect">
            <a:avLst/>
          </a:prstGeom>
        </p:spPr>
        <p:txBody>
          <a:bodyPr lIns="0" tIns="0" rIns="0" bIns="0" rtlCol="0" anchor="t">
            <a:spAutoFit/>
          </a:bodyPr>
          <a:lstStyle/>
          <a:p>
            <a:pPr algn="ctr">
              <a:lnSpc>
                <a:spcPts val="6299"/>
              </a:lnSpc>
            </a:pPr>
            <a:r>
              <a:rPr lang="en-US" sz="4500">
                <a:solidFill>
                  <a:srgbClr val="FFFFFF"/>
                </a:solidFill>
                <a:latin typeface="Rokkitt"/>
              </a:rPr>
              <a:t>Độ tương quan</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3971137" y="1618777"/>
            <a:ext cx="7465233" cy="7465233"/>
          </a:xfrm>
          <a:custGeom>
            <a:avLst/>
            <a:gdLst/>
            <a:ahLst/>
            <a:cxnLst/>
            <a:rect l="l" t="t" r="r" b="b"/>
            <a:pathLst>
              <a:path w="7465233" h="7465233">
                <a:moveTo>
                  <a:pt x="0" y="0"/>
                </a:moveTo>
                <a:lnTo>
                  <a:pt x="7465233" y="0"/>
                </a:lnTo>
                <a:lnTo>
                  <a:pt x="7465233" y="7465233"/>
                </a:lnTo>
                <a:lnTo>
                  <a:pt x="0" y="7465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84645" y="375741"/>
            <a:ext cx="14718709" cy="1819275"/>
          </a:xfrm>
          <a:prstGeom prst="rect">
            <a:avLst/>
          </a:prstGeom>
        </p:spPr>
        <p:txBody>
          <a:bodyPr lIns="0" tIns="0" rIns="0" bIns="0" rtlCol="0" anchor="t">
            <a:spAutoFit/>
          </a:bodyPr>
          <a:lstStyle/>
          <a:p>
            <a:pPr algn="ctr">
              <a:lnSpc>
                <a:spcPts val="14700"/>
              </a:lnSpc>
            </a:pPr>
            <a:r>
              <a:rPr lang="en-US" sz="10500">
                <a:solidFill>
                  <a:srgbClr val="FFFFFF"/>
                </a:solidFill>
                <a:latin typeface="Rokkitt Ultra-Bold"/>
              </a:rPr>
              <a:t>Các vấn đề của dữ liệu</a:t>
            </a:r>
          </a:p>
        </p:txBody>
      </p:sp>
      <p:sp>
        <p:nvSpPr>
          <p:cNvPr id="4" name="Freeform 4"/>
          <p:cNvSpPr/>
          <p:nvPr/>
        </p:nvSpPr>
        <p:spPr>
          <a:xfrm>
            <a:off x="-4195193" y="-4864633"/>
            <a:ext cx="9729266" cy="9729266"/>
          </a:xfrm>
          <a:custGeom>
            <a:avLst/>
            <a:gdLst/>
            <a:ahLst/>
            <a:cxnLst/>
            <a:rect l="l" t="t" r="r" b="b"/>
            <a:pathLst>
              <a:path w="9729266" h="9729266">
                <a:moveTo>
                  <a:pt x="0" y="0"/>
                </a:moveTo>
                <a:lnTo>
                  <a:pt x="9729267" y="0"/>
                </a:lnTo>
                <a:lnTo>
                  <a:pt x="9729267" y="9729266"/>
                </a:lnTo>
                <a:lnTo>
                  <a:pt x="0" y="972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10344677">
            <a:off x="-877637" y="-716602"/>
            <a:ext cx="4140717" cy="2443023"/>
          </a:xfrm>
          <a:custGeom>
            <a:avLst/>
            <a:gdLst/>
            <a:ahLst/>
            <a:cxnLst/>
            <a:rect l="l" t="t" r="r" b="b"/>
            <a:pathLst>
              <a:path w="4140717" h="2443023">
                <a:moveTo>
                  <a:pt x="0" y="0"/>
                </a:moveTo>
                <a:lnTo>
                  <a:pt x="4140716" y="0"/>
                </a:lnTo>
                <a:lnTo>
                  <a:pt x="4140716" y="2443023"/>
                </a:lnTo>
                <a:lnTo>
                  <a:pt x="0" y="2443023"/>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sp>
      <p:sp>
        <p:nvSpPr>
          <p:cNvPr id="6" name="Freeform 6"/>
          <p:cNvSpPr/>
          <p:nvPr/>
        </p:nvSpPr>
        <p:spPr>
          <a:xfrm>
            <a:off x="15812731" y="3925769"/>
            <a:ext cx="5382042" cy="5628279"/>
          </a:xfrm>
          <a:custGeom>
            <a:avLst/>
            <a:gdLst/>
            <a:ahLst/>
            <a:cxnLst/>
            <a:rect l="l" t="t" r="r" b="b"/>
            <a:pathLst>
              <a:path w="5382042" h="5628279">
                <a:moveTo>
                  <a:pt x="0" y="0"/>
                </a:moveTo>
                <a:lnTo>
                  <a:pt x="5382042" y="0"/>
                </a:lnTo>
                <a:lnTo>
                  <a:pt x="5382042" y="5628279"/>
                </a:lnTo>
                <a:lnTo>
                  <a:pt x="0" y="5628279"/>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sp>
      <p:sp>
        <p:nvSpPr>
          <p:cNvPr id="7" name="Freeform 7"/>
          <p:cNvSpPr/>
          <p:nvPr/>
        </p:nvSpPr>
        <p:spPr>
          <a:xfrm>
            <a:off x="10760581" y="2590860"/>
            <a:ext cx="6421111" cy="3689124"/>
          </a:xfrm>
          <a:custGeom>
            <a:avLst/>
            <a:gdLst/>
            <a:ahLst/>
            <a:cxnLst/>
            <a:rect l="l" t="t" r="r" b="b"/>
            <a:pathLst>
              <a:path w="6421111" h="3689124">
                <a:moveTo>
                  <a:pt x="0" y="0"/>
                </a:moveTo>
                <a:lnTo>
                  <a:pt x="6421111" y="0"/>
                </a:lnTo>
                <a:lnTo>
                  <a:pt x="6421111" y="3689124"/>
                </a:lnTo>
                <a:lnTo>
                  <a:pt x="0" y="3689124"/>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sp>
      <p:sp>
        <p:nvSpPr>
          <p:cNvPr id="8" name="Freeform 8"/>
          <p:cNvSpPr/>
          <p:nvPr/>
        </p:nvSpPr>
        <p:spPr>
          <a:xfrm>
            <a:off x="1028700" y="6279984"/>
            <a:ext cx="7005772" cy="3498526"/>
          </a:xfrm>
          <a:custGeom>
            <a:avLst/>
            <a:gdLst/>
            <a:ahLst/>
            <a:cxnLst/>
            <a:rect l="l" t="t" r="r" b="b"/>
            <a:pathLst>
              <a:path w="7005772" h="3498526">
                <a:moveTo>
                  <a:pt x="0" y="0"/>
                </a:moveTo>
                <a:lnTo>
                  <a:pt x="7005772" y="0"/>
                </a:lnTo>
                <a:lnTo>
                  <a:pt x="7005772" y="3498526"/>
                </a:lnTo>
                <a:lnTo>
                  <a:pt x="0" y="3498526"/>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sp>
      <p:sp>
        <p:nvSpPr>
          <p:cNvPr id="9" name="TextBox 9"/>
          <p:cNvSpPr txBox="1"/>
          <p:nvPr/>
        </p:nvSpPr>
        <p:spPr>
          <a:xfrm>
            <a:off x="858040" y="3540667"/>
            <a:ext cx="9352067" cy="1810727"/>
          </a:xfrm>
          <a:prstGeom prst="rect">
            <a:avLst/>
          </a:prstGeom>
        </p:spPr>
        <p:txBody>
          <a:bodyPr lIns="0" tIns="0" rIns="0" bIns="0" rtlCol="0" anchor="t">
            <a:spAutoFit/>
          </a:bodyPr>
          <a:lstStyle/>
          <a:p>
            <a:pPr marL="558436" lvl="1" indent="-279218" algn="just">
              <a:lnSpc>
                <a:spcPts val="3621"/>
              </a:lnSpc>
              <a:buFont typeface="Arial"/>
              <a:buChar char="•"/>
            </a:pPr>
            <a:r>
              <a:rPr lang="en-US" sz="2586">
                <a:solidFill>
                  <a:srgbClr val="FFFFFF"/>
                </a:solidFill>
                <a:latin typeface="Montserrat"/>
              </a:rPr>
              <a:t>Các dữ liệu trống: gồm 1455 bản ghi tại danh mục hàng đã mua và mã khách hàng thiếu 134041 bản ghi.</a:t>
            </a:r>
          </a:p>
          <a:p>
            <a:pPr algn="just">
              <a:lnSpc>
                <a:spcPts val="3621"/>
              </a:lnSpc>
            </a:pPr>
            <a:endParaRPr lang="en-US" sz="2586">
              <a:solidFill>
                <a:srgbClr val="FFFFFF"/>
              </a:solidFill>
              <a:latin typeface="Montserrat"/>
            </a:endParaRPr>
          </a:p>
        </p:txBody>
      </p:sp>
      <p:sp>
        <p:nvSpPr>
          <p:cNvPr id="10" name="TextBox 10"/>
          <p:cNvSpPr txBox="1"/>
          <p:nvPr/>
        </p:nvSpPr>
        <p:spPr>
          <a:xfrm>
            <a:off x="8351687" y="7601987"/>
            <a:ext cx="9352067" cy="1353527"/>
          </a:xfrm>
          <a:prstGeom prst="rect">
            <a:avLst/>
          </a:prstGeom>
        </p:spPr>
        <p:txBody>
          <a:bodyPr lIns="0" tIns="0" rIns="0" bIns="0" rtlCol="0" anchor="t">
            <a:spAutoFit/>
          </a:bodyPr>
          <a:lstStyle/>
          <a:p>
            <a:pPr marL="558436" lvl="1" indent="-279218" algn="just">
              <a:lnSpc>
                <a:spcPts val="3621"/>
              </a:lnSpc>
              <a:buFont typeface="Arial"/>
              <a:buChar char="•"/>
            </a:pPr>
            <a:r>
              <a:rPr lang="en-US" sz="2586">
                <a:solidFill>
                  <a:srgbClr val="FFFFFF"/>
                </a:solidFill>
                <a:latin typeface="Montserrat"/>
              </a:rPr>
              <a:t>Tại thuộc tính Quantity (số lượng mua): có sự sai sót dữ liệu khi số lượng nhỏ hơn hoặc bằng 0</a:t>
            </a:r>
          </a:p>
          <a:p>
            <a:pPr algn="just">
              <a:lnSpc>
                <a:spcPts val="3621"/>
              </a:lnSpc>
            </a:pPr>
            <a:endParaRPr lang="en-US" sz="2586">
              <a:solidFill>
                <a:srgbClr val="FFFFFF"/>
              </a:solidFill>
              <a:latin typeface="Montserrat"/>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1784645" y="375741"/>
            <a:ext cx="14718709" cy="1819275"/>
          </a:xfrm>
          <a:prstGeom prst="rect">
            <a:avLst/>
          </a:prstGeom>
        </p:spPr>
        <p:txBody>
          <a:bodyPr lIns="0" tIns="0" rIns="0" bIns="0" rtlCol="0" anchor="t">
            <a:spAutoFit/>
          </a:bodyPr>
          <a:lstStyle/>
          <a:p>
            <a:pPr algn="ctr">
              <a:lnSpc>
                <a:spcPts val="14700"/>
              </a:lnSpc>
            </a:pPr>
            <a:r>
              <a:rPr lang="en-US" sz="10500">
                <a:solidFill>
                  <a:srgbClr val="FFFFFF"/>
                </a:solidFill>
                <a:latin typeface="Rokkitt Ultra-Bold"/>
              </a:rPr>
              <a:t>Các vấn đề của dữ liệu</a:t>
            </a:r>
          </a:p>
        </p:txBody>
      </p:sp>
      <p:sp>
        <p:nvSpPr>
          <p:cNvPr id="3" name="Freeform 3"/>
          <p:cNvSpPr/>
          <p:nvPr/>
        </p:nvSpPr>
        <p:spPr>
          <a:xfrm>
            <a:off x="-4195193" y="-4864633"/>
            <a:ext cx="9729266" cy="9729266"/>
          </a:xfrm>
          <a:custGeom>
            <a:avLst/>
            <a:gdLst/>
            <a:ahLst/>
            <a:cxnLst/>
            <a:rect l="l" t="t" r="r" b="b"/>
            <a:pathLst>
              <a:path w="9729266" h="9729266">
                <a:moveTo>
                  <a:pt x="0" y="0"/>
                </a:moveTo>
                <a:lnTo>
                  <a:pt x="9729267" y="0"/>
                </a:lnTo>
                <a:lnTo>
                  <a:pt x="9729267" y="9729266"/>
                </a:lnTo>
                <a:lnTo>
                  <a:pt x="0" y="972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0344677">
            <a:off x="-877637" y="-716602"/>
            <a:ext cx="4140717" cy="2443023"/>
          </a:xfrm>
          <a:custGeom>
            <a:avLst/>
            <a:gdLst/>
            <a:ahLst/>
            <a:cxnLst/>
            <a:rect l="l" t="t" r="r" b="b"/>
            <a:pathLst>
              <a:path w="4140717" h="2443023">
                <a:moveTo>
                  <a:pt x="0" y="0"/>
                </a:moveTo>
                <a:lnTo>
                  <a:pt x="4140716" y="0"/>
                </a:lnTo>
                <a:lnTo>
                  <a:pt x="4140716" y="2443023"/>
                </a:lnTo>
                <a:lnTo>
                  <a:pt x="0" y="2443023"/>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sp>
      <p:sp>
        <p:nvSpPr>
          <p:cNvPr id="5" name="Freeform 5"/>
          <p:cNvSpPr/>
          <p:nvPr/>
        </p:nvSpPr>
        <p:spPr>
          <a:xfrm>
            <a:off x="13971137" y="1618777"/>
            <a:ext cx="7465233" cy="7465233"/>
          </a:xfrm>
          <a:custGeom>
            <a:avLst/>
            <a:gdLst/>
            <a:ahLst/>
            <a:cxnLst/>
            <a:rect l="l" t="t" r="r" b="b"/>
            <a:pathLst>
              <a:path w="7465233" h="7465233">
                <a:moveTo>
                  <a:pt x="0" y="0"/>
                </a:moveTo>
                <a:lnTo>
                  <a:pt x="7465233" y="0"/>
                </a:lnTo>
                <a:lnTo>
                  <a:pt x="7465233" y="7465233"/>
                </a:lnTo>
                <a:lnTo>
                  <a:pt x="0" y="7465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812731" y="3925769"/>
            <a:ext cx="5382042" cy="5628279"/>
          </a:xfrm>
          <a:custGeom>
            <a:avLst/>
            <a:gdLst/>
            <a:ahLst/>
            <a:cxnLst/>
            <a:rect l="l" t="t" r="r" b="b"/>
            <a:pathLst>
              <a:path w="5382042" h="5628279">
                <a:moveTo>
                  <a:pt x="0" y="0"/>
                </a:moveTo>
                <a:lnTo>
                  <a:pt x="5382042" y="0"/>
                </a:lnTo>
                <a:lnTo>
                  <a:pt x="5382042" y="5628279"/>
                </a:lnTo>
                <a:lnTo>
                  <a:pt x="0" y="5628279"/>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sp>
      <p:sp>
        <p:nvSpPr>
          <p:cNvPr id="7" name="Freeform 7"/>
          <p:cNvSpPr/>
          <p:nvPr/>
        </p:nvSpPr>
        <p:spPr>
          <a:xfrm>
            <a:off x="1028700" y="2195016"/>
            <a:ext cx="6581336" cy="3306015"/>
          </a:xfrm>
          <a:custGeom>
            <a:avLst/>
            <a:gdLst/>
            <a:ahLst/>
            <a:cxnLst/>
            <a:rect l="l" t="t" r="r" b="b"/>
            <a:pathLst>
              <a:path w="6581336" h="3306015">
                <a:moveTo>
                  <a:pt x="0" y="0"/>
                </a:moveTo>
                <a:lnTo>
                  <a:pt x="6581336" y="0"/>
                </a:lnTo>
                <a:lnTo>
                  <a:pt x="6581336" y="3306016"/>
                </a:lnTo>
                <a:lnTo>
                  <a:pt x="0" y="3306016"/>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sp>
      <p:sp>
        <p:nvSpPr>
          <p:cNvPr id="8" name="Freeform 8"/>
          <p:cNvSpPr/>
          <p:nvPr/>
        </p:nvSpPr>
        <p:spPr>
          <a:xfrm>
            <a:off x="10723638" y="6060560"/>
            <a:ext cx="5963638" cy="3493488"/>
          </a:xfrm>
          <a:custGeom>
            <a:avLst/>
            <a:gdLst/>
            <a:ahLst/>
            <a:cxnLst/>
            <a:rect l="l" t="t" r="r" b="b"/>
            <a:pathLst>
              <a:path w="5963638" h="3493488">
                <a:moveTo>
                  <a:pt x="0" y="0"/>
                </a:moveTo>
                <a:lnTo>
                  <a:pt x="5963639" y="0"/>
                </a:lnTo>
                <a:lnTo>
                  <a:pt x="5963639" y="3493488"/>
                </a:lnTo>
                <a:lnTo>
                  <a:pt x="0" y="3493488"/>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sp>
      <p:sp>
        <p:nvSpPr>
          <p:cNvPr id="9" name="TextBox 9"/>
          <p:cNvSpPr txBox="1"/>
          <p:nvPr/>
        </p:nvSpPr>
        <p:spPr>
          <a:xfrm>
            <a:off x="8144809" y="3053906"/>
            <a:ext cx="9352067" cy="1810727"/>
          </a:xfrm>
          <a:prstGeom prst="rect">
            <a:avLst/>
          </a:prstGeom>
        </p:spPr>
        <p:txBody>
          <a:bodyPr lIns="0" tIns="0" rIns="0" bIns="0" rtlCol="0" anchor="t">
            <a:spAutoFit/>
          </a:bodyPr>
          <a:lstStyle/>
          <a:p>
            <a:pPr algn="just">
              <a:lnSpc>
                <a:spcPts val="3621"/>
              </a:lnSpc>
            </a:pPr>
            <a:endParaRPr/>
          </a:p>
          <a:p>
            <a:pPr marL="558436" lvl="1" indent="-279218" algn="just">
              <a:lnSpc>
                <a:spcPts val="3621"/>
              </a:lnSpc>
              <a:buFont typeface="Arial"/>
              <a:buChar char="•"/>
            </a:pPr>
            <a:r>
              <a:rPr lang="en-US" sz="2586">
                <a:solidFill>
                  <a:srgbClr val="FFFFFF"/>
                </a:solidFill>
                <a:latin typeface="Montserrat"/>
              </a:rPr>
              <a:t>Tại thuộc tính Price (giá bán): cũng có sự sai sót dữ liệu khi giá bán nhỏ hơn hoặc bằng 0</a:t>
            </a:r>
          </a:p>
          <a:p>
            <a:pPr algn="just">
              <a:lnSpc>
                <a:spcPts val="3621"/>
              </a:lnSpc>
            </a:pPr>
            <a:endParaRPr lang="en-US" sz="2586">
              <a:solidFill>
                <a:srgbClr val="FFFFFF"/>
              </a:solidFill>
              <a:latin typeface="Montserrat"/>
            </a:endParaRPr>
          </a:p>
        </p:txBody>
      </p:sp>
      <p:sp>
        <p:nvSpPr>
          <p:cNvPr id="10" name="TextBox 10"/>
          <p:cNvSpPr txBox="1"/>
          <p:nvPr/>
        </p:nvSpPr>
        <p:spPr>
          <a:xfrm>
            <a:off x="858040" y="6567832"/>
            <a:ext cx="9352067" cy="2267927"/>
          </a:xfrm>
          <a:prstGeom prst="rect">
            <a:avLst/>
          </a:prstGeom>
        </p:spPr>
        <p:txBody>
          <a:bodyPr lIns="0" tIns="0" rIns="0" bIns="0" rtlCol="0" anchor="t">
            <a:spAutoFit/>
          </a:bodyPr>
          <a:lstStyle/>
          <a:p>
            <a:pPr marL="558436" lvl="1" indent="-279218" algn="just">
              <a:lnSpc>
                <a:spcPts val="3621"/>
              </a:lnSpc>
              <a:buFont typeface="Arial"/>
              <a:buChar char="•"/>
            </a:pPr>
            <a:r>
              <a:rPr lang="en-US" sz="2586">
                <a:solidFill>
                  <a:srgbClr val="FFFFFF"/>
                </a:solidFill>
                <a:latin typeface="Montserrat"/>
              </a:rPr>
              <a:t>Tại thuộc tính Item name (danh mục sản phẩm khách hàng đã mua): có sự sai sót dữ liệu khi có những bản ghi không đúng tên sản phẩm hoặc mất dữ liệu.</a:t>
            </a:r>
          </a:p>
          <a:p>
            <a:pPr algn="just">
              <a:lnSpc>
                <a:spcPts val="3621"/>
              </a:lnSpc>
            </a:pPr>
            <a:endParaRPr lang="en-US" sz="2586">
              <a:solidFill>
                <a:srgbClr val="FFFFFF"/>
              </a:solidFill>
              <a:latin typeface="Montserrat"/>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3" name="Freeform 3"/>
          <p:cNvSpPr/>
          <p:nvPr/>
        </p:nvSpPr>
        <p:spPr>
          <a:xfrm>
            <a:off x="-1823539" y="63591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9029493" y="1664950"/>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271362" y="511573"/>
            <a:ext cx="2292647" cy="2635226"/>
          </a:xfrm>
          <a:custGeom>
            <a:avLst/>
            <a:gdLst/>
            <a:ahLst/>
            <a:cxnLst/>
            <a:rect l="l" t="t" r="r" b="b"/>
            <a:pathLst>
              <a:path w="2292647" h="2635226">
                <a:moveTo>
                  <a:pt x="0" y="0"/>
                </a:moveTo>
                <a:lnTo>
                  <a:pt x="2292647" y="0"/>
                </a:lnTo>
                <a:lnTo>
                  <a:pt x="2292647" y="2635227"/>
                </a:lnTo>
                <a:lnTo>
                  <a:pt x="0" y="2635227"/>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sp>
      <p:sp>
        <p:nvSpPr>
          <p:cNvPr id="6" name="Freeform 6"/>
          <p:cNvSpPr/>
          <p:nvPr/>
        </p:nvSpPr>
        <p:spPr>
          <a:xfrm rot="1953174">
            <a:off x="-59279" y="8766770"/>
            <a:ext cx="5153321" cy="3040459"/>
          </a:xfrm>
          <a:custGeom>
            <a:avLst/>
            <a:gdLst/>
            <a:ahLst/>
            <a:cxnLst/>
            <a:rect l="l" t="t" r="r" b="b"/>
            <a:pathLst>
              <a:path w="5153321" h="3040459">
                <a:moveTo>
                  <a:pt x="0" y="0"/>
                </a:moveTo>
                <a:lnTo>
                  <a:pt x="5153321" y="0"/>
                </a:lnTo>
                <a:lnTo>
                  <a:pt x="5153321" y="3040460"/>
                </a:lnTo>
                <a:lnTo>
                  <a:pt x="0" y="3040460"/>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sp>
      <p:sp>
        <p:nvSpPr>
          <p:cNvPr id="8" name="Freeform 8"/>
          <p:cNvSpPr/>
          <p:nvPr/>
        </p:nvSpPr>
        <p:spPr>
          <a:xfrm>
            <a:off x="1350034" y="2034474"/>
            <a:ext cx="634801" cy="631627"/>
          </a:xfrm>
          <a:custGeom>
            <a:avLst/>
            <a:gdLst/>
            <a:ahLst/>
            <a:cxnLst/>
            <a:rect l="l" t="t" r="r" b="b"/>
            <a:pathLst>
              <a:path w="634801" h="631627">
                <a:moveTo>
                  <a:pt x="0" y="0"/>
                </a:moveTo>
                <a:lnTo>
                  <a:pt x="634801" y="0"/>
                </a:lnTo>
                <a:lnTo>
                  <a:pt x="634801" y="631627"/>
                </a:lnTo>
                <a:lnTo>
                  <a:pt x="0" y="631627"/>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en-US" dirty="0"/>
          </a:p>
        </p:txBody>
      </p:sp>
      <p:sp>
        <p:nvSpPr>
          <p:cNvPr id="9" name="Freeform 9"/>
          <p:cNvSpPr/>
          <p:nvPr/>
        </p:nvSpPr>
        <p:spPr>
          <a:xfrm>
            <a:off x="2628539" y="1940409"/>
            <a:ext cx="2422525" cy="925339"/>
          </a:xfrm>
          <a:custGeom>
            <a:avLst/>
            <a:gdLst/>
            <a:ahLst/>
            <a:cxnLst/>
            <a:rect l="l" t="t" r="r" b="b"/>
            <a:pathLst>
              <a:path w="2422525" h="1114361">
                <a:moveTo>
                  <a:pt x="0" y="0"/>
                </a:moveTo>
                <a:lnTo>
                  <a:pt x="2422525" y="0"/>
                </a:lnTo>
                <a:lnTo>
                  <a:pt x="2422525" y="1114362"/>
                </a:lnTo>
                <a:lnTo>
                  <a:pt x="0" y="1114362"/>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sp>
      <p:sp>
        <p:nvSpPr>
          <p:cNvPr id="10" name="Freeform 10"/>
          <p:cNvSpPr/>
          <p:nvPr/>
        </p:nvSpPr>
        <p:spPr>
          <a:xfrm>
            <a:off x="796124" y="2977453"/>
            <a:ext cx="5308263" cy="5314906"/>
          </a:xfrm>
          <a:custGeom>
            <a:avLst/>
            <a:gdLst/>
            <a:ahLst/>
            <a:cxnLst/>
            <a:rect l="l" t="t" r="r" b="b"/>
            <a:pathLst>
              <a:path w="5308263" h="5314906">
                <a:moveTo>
                  <a:pt x="0" y="0"/>
                </a:moveTo>
                <a:lnTo>
                  <a:pt x="5308262" y="0"/>
                </a:lnTo>
                <a:lnTo>
                  <a:pt x="5308262" y="5314907"/>
                </a:lnTo>
                <a:lnTo>
                  <a:pt x="0" y="5314907"/>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sp>
      <p:sp>
        <p:nvSpPr>
          <p:cNvPr id="11" name="Freeform 11"/>
          <p:cNvSpPr/>
          <p:nvPr/>
        </p:nvSpPr>
        <p:spPr>
          <a:xfrm>
            <a:off x="6524986" y="4446586"/>
            <a:ext cx="5308263" cy="5314906"/>
          </a:xfrm>
          <a:custGeom>
            <a:avLst/>
            <a:gdLst/>
            <a:ahLst/>
            <a:cxnLst/>
            <a:rect l="l" t="t" r="r" b="b"/>
            <a:pathLst>
              <a:path w="5308263" h="5314906">
                <a:moveTo>
                  <a:pt x="0" y="0"/>
                </a:moveTo>
                <a:lnTo>
                  <a:pt x="5308263" y="0"/>
                </a:lnTo>
                <a:lnTo>
                  <a:pt x="5308263" y="5314906"/>
                </a:lnTo>
                <a:lnTo>
                  <a:pt x="0" y="5314906"/>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sp>
      <p:sp>
        <p:nvSpPr>
          <p:cNvPr id="12" name="Freeform 12"/>
          <p:cNvSpPr/>
          <p:nvPr/>
        </p:nvSpPr>
        <p:spPr>
          <a:xfrm>
            <a:off x="11985764" y="4880998"/>
            <a:ext cx="5661728" cy="5668814"/>
          </a:xfrm>
          <a:custGeom>
            <a:avLst/>
            <a:gdLst/>
            <a:ahLst/>
            <a:cxnLst/>
            <a:rect l="l" t="t" r="r" b="b"/>
            <a:pathLst>
              <a:path w="5661728" h="5668814">
                <a:moveTo>
                  <a:pt x="0" y="0"/>
                </a:moveTo>
                <a:lnTo>
                  <a:pt x="5661728" y="0"/>
                </a:lnTo>
                <a:lnTo>
                  <a:pt x="5661728" y="5668814"/>
                </a:lnTo>
                <a:lnTo>
                  <a:pt x="0" y="5668814"/>
                </a:lnTo>
                <a:lnTo>
                  <a:pt x="0" y="0"/>
                </a:lnTo>
                <a:close/>
              </a:path>
            </a:pathLst>
          </a:custGeom>
          <a:blipFill>
            <a:blip r:embed="rId12" cstate="email">
              <a:extLst>
                <a:ext uri="{28A0092B-C50C-407E-A947-70E740481C1C}">
                  <a14:useLocalDpi xmlns:a14="http://schemas.microsoft.com/office/drawing/2010/main"/>
                </a:ext>
              </a:extLst>
            </a:blip>
            <a:stretch>
              <a:fillRect/>
            </a:stretch>
          </a:blipFill>
        </p:spPr>
      </p:sp>
      <p:sp>
        <p:nvSpPr>
          <p:cNvPr id="13" name="TextBox 13"/>
          <p:cNvSpPr txBox="1"/>
          <p:nvPr/>
        </p:nvSpPr>
        <p:spPr>
          <a:xfrm>
            <a:off x="1574900" y="767695"/>
            <a:ext cx="8979763" cy="919954"/>
          </a:xfrm>
          <a:prstGeom prst="rect">
            <a:avLst/>
          </a:prstGeom>
        </p:spPr>
        <p:txBody>
          <a:bodyPr lIns="0" tIns="0" rIns="0" bIns="0" rtlCol="0" anchor="t">
            <a:spAutoFit/>
          </a:bodyPr>
          <a:lstStyle/>
          <a:p>
            <a:pPr>
              <a:lnSpc>
                <a:spcPts val="7424"/>
              </a:lnSpc>
            </a:pPr>
            <a:r>
              <a:rPr lang="en-US" sz="5303" dirty="0" err="1">
                <a:solidFill>
                  <a:srgbClr val="FFFFFF"/>
                </a:solidFill>
                <a:latin typeface="Neue Machina Ultra-Bold"/>
              </a:rPr>
              <a:t>Giới</a:t>
            </a:r>
            <a:r>
              <a:rPr lang="en-US" sz="5303" dirty="0">
                <a:solidFill>
                  <a:srgbClr val="FFFFFF"/>
                </a:solidFill>
                <a:latin typeface="Neue Machina Ultra-Bold"/>
              </a:rPr>
              <a:t> </a:t>
            </a:r>
            <a:r>
              <a:rPr lang="en-US" sz="5303" dirty="0" err="1">
                <a:solidFill>
                  <a:srgbClr val="FFFFFF"/>
                </a:solidFill>
                <a:latin typeface="Neue Machina Ultra-Bold"/>
              </a:rPr>
              <a:t>thiệu</a:t>
            </a:r>
            <a:r>
              <a:rPr lang="en-US" sz="5303" dirty="0">
                <a:solidFill>
                  <a:srgbClr val="FFFFFF"/>
                </a:solidFill>
                <a:latin typeface="Neue Machina Ultra-Bold"/>
              </a:rPr>
              <a:t> </a:t>
            </a:r>
            <a:r>
              <a:rPr lang="en-US" sz="5303" dirty="0" err="1">
                <a:solidFill>
                  <a:srgbClr val="FFFFFF"/>
                </a:solidFill>
                <a:latin typeface="Neue Machina Ultra-Bold"/>
              </a:rPr>
              <a:t>bài</a:t>
            </a:r>
            <a:r>
              <a:rPr lang="en-US" sz="5303" dirty="0">
                <a:solidFill>
                  <a:srgbClr val="FFFFFF"/>
                </a:solidFill>
                <a:latin typeface="Neue Machina Ultra-Bold"/>
              </a:rPr>
              <a:t> </a:t>
            </a:r>
            <a:r>
              <a:rPr lang="en-US" sz="5303" dirty="0" err="1">
                <a:solidFill>
                  <a:srgbClr val="FFFFFF"/>
                </a:solidFill>
                <a:latin typeface="Neue Machina Ultra-Bold"/>
              </a:rPr>
              <a:t>toán</a:t>
            </a:r>
            <a:r>
              <a:rPr lang="en-US" sz="5303" dirty="0">
                <a:solidFill>
                  <a:srgbClr val="FFFFFF"/>
                </a:solidFill>
                <a:latin typeface="Neue Machina Ultra-Bold"/>
              </a:rPr>
              <a:t> </a:t>
            </a:r>
          </a:p>
        </p:txBody>
      </p:sp>
      <p:sp>
        <p:nvSpPr>
          <p:cNvPr id="14" name="TextBox 14"/>
          <p:cNvSpPr txBox="1"/>
          <p:nvPr/>
        </p:nvSpPr>
        <p:spPr>
          <a:xfrm>
            <a:off x="1619598" y="4155552"/>
            <a:ext cx="3943002" cy="2920315"/>
          </a:xfrm>
          <a:prstGeom prst="rect">
            <a:avLst/>
          </a:prstGeom>
        </p:spPr>
        <p:txBody>
          <a:bodyPr lIns="0" tIns="0" rIns="0" bIns="0" rtlCol="0" anchor="t">
            <a:spAutoFit/>
          </a:bodyPr>
          <a:lstStyle/>
          <a:p>
            <a:pPr marL="278777" lvl="1" indent="-139388">
              <a:lnSpc>
                <a:spcPts val="1807"/>
              </a:lnSpc>
              <a:buFont typeface="Arial"/>
              <a:buChar char="•"/>
            </a:pPr>
            <a:r>
              <a:rPr lang="en-US" sz="1291" dirty="0" err="1">
                <a:solidFill>
                  <a:srgbClr val="FFFFFF"/>
                </a:solidFill>
                <a:latin typeface="Montserrat"/>
              </a:rPr>
              <a:t>Hành</a:t>
            </a:r>
            <a:r>
              <a:rPr lang="en-US" sz="1291" dirty="0">
                <a:solidFill>
                  <a:srgbClr val="FFFFFF"/>
                </a:solidFill>
                <a:latin typeface="Montserrat"/>
              </a:rPr>
              <a:t> vi </a:t>
            </a:r>
            <a:r>
              <a:rPr lang="en-US" sz="1291" dirty="0" err="1">
                <a:solidFill>
                  <a:srgbClr val="FFFFFF"/>
                </a:solidFill>
                <a:latin typeface="Montserrat"/>
              </a:rPr>
              <a:t>khách</a:t>
            </a:r>
            <a:r>
              <a:rPr lang="en-US" sz="1291" dirty="0">
                <a:solidFill>
                  <a:srgbClr val="FFFFFF"/>
                </a:solidFill>
                <a:latin typeface="Montserrat"/>
              </a:rPr>
              <a:t> </a:t>
            </a:r>
            <a:r>
              <a:rPr lang="en-US" sz="1291" dirty="0" err="1">
                <a:solidFill>
                  <a:srgbClr val="FFFFFF"/>
                </a:solidFill>
                <a:latin typeface="Montserrat"/>
              </a:rPr>
              <a:t>hàng</a:t>
            </a:r>
            <a:r>
              <a:rPr lang="en-US" sz="1291" dirty="0">
                <a:solidFill>
                  <a:srgbClr val="FFFFFF"/>
                </a:solidFill>
                <a:latin typeface="Montserrat"/>
              </a:rPr>
              <a:t> </a:t>
            </a:r>
            <a:r>
              <a:rPr lang="en-US" sz="1291" dirty="0" err="1">
                <a:solidFill>
                  <a:srgbClr val="FFFFFF"/>
                </a:solidFill>
                <a:latin typeface="Montserrat"/>
              </a:rPr>
              <a:t>là</a:t>
            </a:r>
            <a:r>
              <a:rPr lang="en-US" sz="1291" dirty="0">
                <a:solidFill>
                  <a:srgbClr val="FFFFFF"/>
                </a:solidFill>
                <a:latin typeface="Montserrat"/>
              </a:rPr>
              <a:t> </a:t>
            </a:r>
            <a:r>
              <a:rPr lang="en-US" sz="1291" dirty="0" err="1">
                <a:solidFill>
                  <a:srgbClr val="FFFFFF"/>
                </a:solidFill>
                <a:latin typeface="Montserrat"/>
              </a:rPr>
              <a:t>một</a:t>
            </a:r>
            <a:r>
              <a:rPr lang="en-US" sz="1291" dirty="0">
                <a:solidFill>
                  <a:srgbClr val="FFFFFF"/>
                </a:solidFill>
                <a:latin typeface="Montserrat"/>
              </a:rPr>
              <a:t> </a:t>
            </a:r>
            <a:r>
              <a:rPr lang="en-US" sz="1291" dirty="0" err="1">
                <a:solidFill>
                  <a:srgbClr val="FFFFFF"/>
                </a:solidFill>
                <a:latin typeface="Montserrat"/>
              </a:rPr>
              <a:t>lĩnh</a:t>
            </a:r>
            <a:r>
              <a:rPr lang="en-US" sz="1291" dirty="0">
                <a:solidFill>
                  <a:srgbClr val="FFFFFF"/>
                </a:solidFill>
                <a:latin typeface="Montserrat"/>
              </a:rPr>
              <a:t> </a:t>
            </a:r>
            <a:r>
              <a:rPr lang="en-US" sz="1291" dirty="0" err="1">
                <a:solidFill>
                  <a:srgbClr val="FFFFFF"/>
                </a:solidFill>
                <a:latin typeface="Montserrat"/>
              </a:rPr>
              <a:t>vực</a:t>
            </a:r>
            <a:r>
              <a:rPr lang="en-US" sz="1291" dirty="0">
                <a:solidFill>
                  <a:srgbClr val="FFFFFF"/>
                </a:solidFill>
                <a:latin typeface="Montserrat"/>
              </a:rPr>
              <a:t> </a:t>
            </a:r>
            <a:r>
              <a:rPr lang="en-US" sz="1291" dirty="0" err="1">
                <a:solidFill>
                  <a:srgbClr val="FFFFFF"/>
                </a:solidFill>
                <a:latin typeface="Montserrat"/>
              </a:rPr>
              <a:t>nghiên</a:t>
            </a:r>
            <a:r>
              <a:rPr lang="en-US" sz="1291" dirty="0">
                <a:solidFill>
                  <a:srgbClr val="FFFFFF"/>
                </a:solidFill>
                <a:latin typeface="Montserrat"/>
              </a:rPr>
              <a:t> </a:t>
            </a:r>
            <a:r>
              <a:rPr lang="en-US" sz="1291" dirty="0" err="1">
                <a:solidFill>
                  <a:srgbClr val="FFFFFF"/>
                </a:solidFill>
                <a:latin typeface="Montserrat"/>
              </a:rPr>
              <a:t>cứu</a:t>
            </a:r>
            <a:r>
              <a:rPr lang="en-US" sz="1291" dirty="0">
                <a:solidFill>
                  <a:srgbClr val="FFFFFF"/>
                </a:solidFill>
                <a:latin typeface="Montserrat"/>
              </a:rPr>
              <a:t> </a:t>
            </a:r>
            <a:r>
              <a:rPr lang="en-US" sz="1291" dirty="0" err="1">
                <a:solidFill>
                  <a:srgbClr val="FFFFFF"/>
                </a:solidFill>
                <a:latin typeface="Montserrat"/>
              </a:rPr>
              <a:t>tập</a:t>
            </a:r>
            <a:r>
              <a:rPr lang="en-US" sz="1291" dirty="0">
                <a:solidFill>
                  <a:srgbClr val="FFFFFF"/>
                </a:solidFill>
                <a:latin typeface="Montserrat"/>
              </a:rPr>
              <a:t> </a:t>
            </a:r>
            <a:r>
              <a:rPr lang="en-US" sz="1291" dirty="0" err="1">
                <a:solidFill>
                  <a:srgbClr val="FFFFFF"/>
                </a:solidFill>
                <a:latin typeface="Montserrat"/>
              </a:rPr>
              <a:t>trung</a:t>
            </a:r>
            <a:r>
              <a:rPr lang="en-US" sz="1291" dirty="0">
                <a:solidFill>
                  <a:srgbClr val="FFFFFF"/>
                </a:solidFill>
                <a:latin typeface="Montserrat"/>
              </a:rPr>
              <a:t> </a:t>
            </a:r>
            <a:r>
              <a:rPr lang="en-US" sz="1291" dirty="0" err="1">
                <a:solidFill>
                  <a:srgbClr val="FFFFFF"/>
                </a:solidFill>
                <a:latin typeface="Montserrat"/>
              </a:rPr>
              <a:t>vào</a:t>
            </a:r>
            <a:r>
              <a:rPr lang="en-US" sz="1291" dirty="0">
                <a:solidFill>
                  <a:srgbClr val="FFFFFF"/>
                </a:solidFill>
                <a:latin typeface="Montserrat"/>
              </a:rPr>
              <a:t> </a:t>
            </a:r>
            <a:r>
              <a:rPr lang="en-US" sz="1291" dirty="0" err="1">
                <a:solidFill>
                  <a:srgbClr val="FFFFFF"/>
                </a:solidFill>
                <a:latin typeface="Montserrat"/>
              </a:rPr>
              <a:t>việc</a:t>
            </a:r>
            <a:r>
              <a:rPr lang="en-US" sz="1291" dirty="0">
                <a:solidFill>
                  <a:srgbClr val="FFFFFF"/>
                </a:solidFill>
                <a:latin typeface="Montserrat"/>
              </a:rPr>
              <a:t> </a:t>
            </a:r>
            <a:r>
              <a:rPr lang="en-US" sz="1291" dirty="0" err="1">
                <a:solidFill>
                  <a:srgbClr val="FFFFFF"/>
                </a:solidFill>
                <a:latin typeface="Montserrat"/>
              </a:rPr>
              <a:t>giải</a:t>
            </a:r>
            <a:r>
              <a:rPr lang="en-US" sz="1291" dirty="0">
                <a:solidFill>
                  <a:srgbClr val="FFFFFF"/>
                </a:solidFill>
                <a:latin typeface="Montserrat"/>
              </a:rPr>
              <a:t> </a:t>
            </a:r>
            <a:r>
              <a:rPr lang="en-US" sz="1291" dirty="0" err="1">
                <a:solidFill>
                  <a:srgbClr val="FFFFFF"/>
                </a:solidFill>
                <a:latin typeface="Montserrat"/>
              </a:rPr>
              <a:t>mã</a:t>
            </a:r>
            <a:r>
              <a:rPr lang="en-US" sz="1291" dirty="0">
                <a:solidFill>
                  <a:srgbClr val="FFFFFF"/>
                </a:solidFill>
                <a:latin typeface="Montserrat"/>
              </a:rPr>
              <a:t> </a:t>
            </a:r>
            <a:r>
              <a:rPr lang="en-US" sz="1291" dirty="0" err="1">
                <a:solidFill>
                  <a:srgbClr val="FFFFFF"/>
                </a:solidFill>
                <a:latin typeface="Montserrat"/>
              </a:rPr>
              <a:t>cách</a:t>
            </a:r>
            <a:r>
              <a:rPr lang="en-US" sz="1291" dirty="0">
                <a:solidFill>
                  <a:srgbClr val="FFFFFF"/>
                </a:solidFill>
                <a:latin typeface="Montserrat"/>
              </a:rPr>
              <a:t> </a:t>
            </a:r>
            <a:r>
              <a:rPr lang="en-US" sz="1291" dirty="0" err="1">
                <a:solidFill>
                  <a:srgbClr val="FFFFFF"/>
                </a:solidFill>
                <a:latin typeface="Montserrat"/>
              </a:rPr>
              <a:t>thức</a:t>
            </a:r>
            <a:r>
              <a:rPr lang="en-US" sz="1291" dirty="0">
                <a:solidFill>
                  <a:srgbClr val="FFFFFF"/>
                </a:solidFill>
                <a:latin typeface="Montserrat"/>
              </a:rPr>
              <a:t> </a:t>
            </a:r>
            <a:r>
              <a:rPr lang="en-US" sz="1291" dirty="0" err="1">
                <a:solidFill>
                  <a:srgbClr val="FFFFFF"/>
                </a:solidFill>
                <a:latin typeface="Montserrat"/>
              </a:rPr>
              <a:t>mà</a:t>
            </a:r>
            <a:r>
              <a:rPr lang="en-US" sz="1291" dirty="0">
                <a:solidFill>
                  <a:srgbClr val="FFFFFF"/>
                </a:solidFill>
                <a:latin typeface="Montserrat"/>
              </a:rPr>
              <a:t> </a:t>
            </a:r>
            <a:r>
              <a:rPr lang="en-US" sz="1291" dirty="0" err="1">
                <a:solidFill>
                  <a:srgbClr val="FFFFFF"/>
                </a:solidFill>
                <a:latin typeface="Montserrat"/>
              </a:rPr>
              <a:t>cá</a:t>
            </a:r>
            <a:r>
              <a:rPr lang="en-US" sz="1291" dirty="0">
                <a:solidFill>
                  <a:srgbClr val="FFFFFF"/>
                </a:solidFill>
                <a:latin typeface="Montserrat"/>
              </a:rPr>
              <a:t> </a:t>
            </a:r>
            <a:r>
              <a:rPr lang="en-US" sz="1291" dirty="0" err="1">
                <a:solidFill>
                  <a:srgbClr val="FFFFFF"/>
                </a:solidFill>
                <a:latin typeface="Montserrat"/>
              </a:rPr>
              <a:t>nhân</a:t>
            </a:r>
            <a:r>
              <a:rPr lang="en-US" sz="1291" dirty="0">
                <a:solidFill>
                  <a:srgbClr val="FFFFFF"/>
                </a:solidFill>
                <a:latin typeface="Montserrat"/>
              </a:rPr>
              <a:t>, </a:t>
            </a:r>
            <a:r>
              <a:rPr lang="en-US" sz="1291" dirty="0" err="1">
                <a:solidFill>
                  <a:srgbClr val="FFFFFF"/>
                </a:solidFill>
                <a:latin typeface="Montserrat"/>
              </a:rPr>
              <a:t>nhóm</a:t>
            </a:r>
            <a:r>
              <a:rPr lang="en-US" sz="1291" dirty="0">
                <a:solidFill>
                  <a:srgbClr val="FFFFFF"/>
                </a:solidFill>
                <a:latin typeface="Montserrat"/>
              </a:rPr>
              <a:t> hay </a:t>
            </a:r>
            <a:r>
              <a:rPr lang="en-US" sz="1291" dirty="0" err="1">
                <a:solidFill>
                  <a:srgbClr val="FFFFFF"/>
                </a:solidFill>
                <a:latin typeface="Montserrat"/>
              </a:rPr>
              <a:t>tổ</a:t>
            </a:r>
            <a:r>
              <a:rPr lang="en-US" sz="1291" dirty="0">
                <a:solidFill>
                  <a:srgbClr val="FFFFFF"/>
                </a:solidFill>
                <a:latin typeface="Montserrat"/>
              </a:rPr>
              <a:t> </a:t>
            </a:r>
            <a:r>
              <a:rPr lang="en-US" sz="1291" dirty="0" err="1">
                <a:solidFill>
                  <a:srgbClr val="FFFFFF"/>
                </a:solidFill>
                <a:latin typeface="Montserrat"/>
              </a:rPr>
              <a:t>chức</a:t>
            </a:r>
            <a:r>
              <a:rPr lang="en-US" sz="1291" dirty="0">
                <a:solidFill>
                  <a:srgbClr val="FFFFFF"/>
                </a:solidFill>
                <a:latin typeface="Montserrat"/>
              </a:rPr>
              <a:t> </a:t>
            </a:r>
            <a:r>
              <a:rPr lang="en-US" sz="1291" dirty="0" err="1">
                <a:solidFill>
                  <a:srgbClr val="FFFFFF"/>
                </a:solidFill>
                <a:latin typeface="Montserrat"/>
              </a:rPr>
              <a:t>lựa</a:t>
            </a:r>
            <a:r>
              <a:rPr lang="en-US" sz="1291" dirty="0">
                <a:solidFill>
                  <a:srgbClr val="FFFFFF"/>
                </a:solidFill>
                <a:latin typeface="Montserrat"/>
              </a:rPr>
              <a:t> </a:t>
            </a:r>
            <a:r>
              <a:rPr lang="en-US" sz="1291" dirty="0" err="1">
                <a:solidFill>
                  <a:srgbClr val="FFFFFF"/>
                </a:solidFill>
                <a:latin typeface="Montserrat"/>
              </a:rPr>
              <a:t>chọn</a:t>
            </a:r>
            <a:r>
              <a:rPr lang="en-US" sz="1291" dirty="0">
                <a:solidFill>
                  <a:srgbClr val="FFFFFF"/>
                </a:solidFill>
                <a:latin typeface="Montserrat"/>
              </a:rPr>
              <a:t>, </a:t>
            </a:r>
            <a:r>
              <a:rPr lang="en-US" sz="1291" dirty="0" err="1">
                <a:solidFill>
                  <a:srgbClr val="FFFFFF"/>
                </a:solidFill>
                <a:latin typeface="Montserrat"/>
              </a:rPr>
              <a:t>sử</a:t>
            </a:r>
            <a:r>
              <a:rPr lang="en-US" sz="1291" dirty="0">
                <a:solidFill>
                  <a:srgbClr val="FFFFFF"/>
                </a:solidFill>
                <a:latin typeface="Montserrat"/>
              </a:rPr>
              <a:t> </a:t>
            </a:r>
            <a:r>
              <a:rPr lang="en-US" sz="1291" dirty="0" err="1">
                <a:solidFill>
                  <a:srgbClr val="FFFFFF"/>
                </a:solidFill>
                <a:latin typeface="Montserrat"/>
              </a:rPr>
              <a:t>dụng</a:t>
            </a:r>
            <a:r>
              <a:rPr lang="en-US" sz="1291" dirty="0">
                <a:solidFill>
                  <a:srgbClr val="FFFFFF"/>
                </a:solidFill>
                <a:latin typeface="Montserrat"/>
              </a:rPr>
              <a:t> </a:t>
            </a:r>
            <a:r>
              <a:rPr lang="en-US" sz="1291" dirty="0" err="1">
                <a:solidFill>
                  <a:srgbClr val="FFFFFF"/>
                </a:solidFill>
                <a:latin typeface="Montserrat"/>
              </a:rPr>
              <a:t>và</a:t>
            </a:r>
            <a:r>
              <a:rPr lang="en-US" sz="1291" dirty="0">
                <a:solidFill>
                  <a:srgbClr val="FFFFFF"/>
                </a:solidFill>
                <a:latin typeface="Montserrat"/>
              </a:rPr>
              <a:t> </a:t>
            </a:r>
            <a:r>
              <a:rPr lang="en-US" sz="1291" dirty="0" err="1">
                <a:solidFill>
                  <a:srgbClr val="FFFFFF"/>
                </a:solidFill>
                <a:latin typeface="Montserrat"/>
              </a:rPr>
              <a:t>loại</a:t>
            </a:r>
            <a:r>
              <a:rPr lang="en-US" sz="1291" dirty="0">
                <a:solidFill>
                  <a:srgbClr val="FFFFFF"/>
                </a:solidFill>
                <a:latin typeface="Montserrat"/>
              </a:rPr>
              <a:t> </a:t>
            </a:r>
            <a:r>
              <a:rPr lang="en-US" sz="1291" dirty="0" err="1">
                <a:solidFill>
                  <a:srgbClr val="FFFFFF"/>
                </a:solidFill>
                <a:latin typeface="Montserrat"/>
              </a:rPr>
              <a:t>bỏ</a:t>
            </a:r>
            <a:r>
              <a:rPr lang="en-US" sz="1291" dirty="0">
                <a:solidFill>
                  <a:srgbClr val="FFFFFF"/>
                </a:solidFill>
                <a:latin typeface="Montserrat"/>
              </a:rPr>
              <a:t> </a:t>
            </a:r>
            <a:r>
              <a:rPr lang="en-US" sz="1291" dirty="0" err="1">
                <a:solidFill>
                  <a:srgbClr val="FFFFFF"/>
                </a:solidFill>
                <a:latin typeface="Montserrat"/>
              </a:rPr>
              <a:t>sản</a:t>
            </a:r>
            <a:r>
              <a:rPr lang="en-US" sz="1291" dirty="0">
                <a:solidFill>
                  <a:srgbClr val="FFFFFF"/>
                </a:solidFill>
                <a:latin typeface="Montserrat"/>
              </a:rPr>
              <a:t> </a:t>
            </a:r>
            <a:r>
              <a:rPr lang="en-US" sz="1291" dirty="0" err="1">
                <a:solidFill>
                  <a:srgbClr val="FFFFFF"/>
                </a:solidFill>
                <a:latin typeface="Montserrat"/>
              </a:rPr>
              <a:t>phẩm</a:t>
            </a:r>
            <a:r>
              <a:rPr lang="en-US" sz="1291" dirty="0">
                <a:solidFill>
                  <a:srgbClr val="FFFFFF"/>
                </a:solidFill>
                <a:latin typeface="Montserrat"/>
              </a:rPr>
              <a:t>, </a:t>
            </a:r>
            <a:r>
              <a:rPr lang="en-US" sz="1291" dirty="0" err="1">
                <a:solidFill>
                  <a:srgbClr val="FFFFFF"/>
                </a:solidFill>
                <a:latin typeface="Montserrat"/>
              </a:rPr>
              <a:t>dịch</a:t>
            </a:r>
            <a:r>
              <a:rPr lang="en-US" sz="1291" dirty="0">
                <a:solidFill>
                  <a:srgbClr val="FFFFFF"/>
                </a:solidFill>
                <a:latin typeface="Montserrat"/>
              </a:rPr>
              <a:t> </a:t>
            </a:r>
            <a:r>
              <a:rPr lang="en-US" sz="1291" dirty="0" err="1">
                <a:solidFill>
                  <a:srgbClr val="FFFFFF"/>
                </a:solidFill>
                <a:latin typeface="Montserrat"/>
              </a:rPr>
              <a:t>vụ</a:t>
            </a:r>
            <a:r>
              <a:rPr lang="en-US" sz="1291" dirty="0">
                <a:solidFill>
                  <a:srgbClr val="FFFFFF"/>
                </a:solidFill>
                <a:latin typeface="Montserrat"/>
              </a:rPr>
              <a:t>, ý </a:t>
            </a:r>
            <a:r>
              <a:rPr lang="en-US" sz="1291" dirty="0" err="1">
                <a:solidFill>
                  <a:srgbClr val="FFFFFF"/>
                </a:solidFill>
                <a:latin typeface="Montserrat"/>
              </a:rPr>
              <a:t>tưởng</a:t>
            </a:r>
            <a:r>
              <a:rPr lang="en-US" sz="1291" dirty="0">
                <a:solidFill>
                  <a:srgbClr val="FFFFFF"/>
                </a:solidFill>
                <a:latin typeface="Montserrat"/>
              </a:rPr>
              <a:t> hay </a:t>
            </a:r>
            <a:r>
              <a:rPr lang="en-US" sz="1291" dirty="0" err="1">
                <a:solidFill>
                  <a:srgbClr val="FFFFFF"/>
                </a:solidFill>
                <a:latin typeface="Montserrat"/>
              </a:rPr>
              <a:t>trải</a:t>
            </a:r>
            <a:r>
              <a:rPr lang="en-US" sz="1291" dirty="0">
                <a:solidFill>
                  <a:srgbClr val="FFFFFF"/>
                </a:solidFill>
                <a:latin typeface="Montserrat"/>
              </a:rPr>
              <a:t> </a:t>
            </a:r>
            <a:r>
              <a:rPr lang="en-US" sz="1291" dirty="0" err="1">
                <a:solidFill>
                  <a:srgbClr val="FFFFFF"/>
                </a:solidFill>
                <a:latin typeface="Montserrat"/>
              </a:rPr>
              <a:t>nghiệm</a:t>
            </a:r>
            <a:r>
              <a:rPr lang="en-US" sz="1291" dirty="0">
                <a:solidFill>
                  <a:srgbClr val="FFFFFF"/>
                </a:solidFill>
                <a:latin typeface="Montserrat"/>
              </a:rPr>
              <a:t> </a:t>
            </a:r>
            <a:r>
              <a:rPr lang="en-US" sz="1291" dirty="0" err="1">
                <a:solidFill>
                  <a:srgbClr val="FFFFFF"/>
                </a:solidFill>
                <a:latin typeface="Montserrat"/>
              </a:rPr>
              <a:t>để</a:t>
            </a:r>
            <a:r>
              <a:rPr lang="en-US" sz="1291" dirty="0">
                <a:solidFill>
                  <a:srgbClr val="FFFFFF"/>
                </a:solidFill>
                <a:latin typeface="Montserrat"/>
              </a:rPr>
              <a:t> </a:t>
            </a:r>
            <a:r>
              <a:rPr lang="en-US" sz="1291" dirty="0" err="1">
                <a:solidFill>
                  <a:srgbClr val="FFFFFF"/>
                </a:solidFill>
                <a:latin typeface="Montserrat"/>
              </a:rPr>
              <a:t>thỏa</a:t>
            </a:r>
            <a:r>
              <a:rPr lang="en-US" sz="1291" dirty="0">
                <a:solidFill>
                  <a:srgbClr val="FFFFFF"/>
                </a:solidFill>
                <a:latin typeface="Montserrat"/>
              </a:rPr>
              <a:t> </a:t>
            </a:r>
            <a:r>
              <a:rPr lang="en-US" sz="1291" dirty="0" err="1">
                <a:solidFill>
                  <a:srgbClr val="FFFFFF"/>
                </a:solidFill>
                <a:latin typeface="Montserrat"/>
              </a:rPr>
              <a:t>mãn</a:t>
            </a:r>
            <a:r>
              <a:rPr lang="en-US" sz="1291" dirty="0">
                <a:solidFill>
                  <a:srgbClr val="FFFFFF"/>
                </a:solidFill>
                <a:latin typeface="Montserrat"/>
              </a:rPr>
              <a:t> </a:t>
            </a:r>
            <a:r>
              <a:rPr lang="en-US" sz="1291" dirty="0" err="1">
                <a:solidFill>
                  <a:srgbClr val="FFFFFF"/>
                </a:solidFill>
                <a:latin typeface="Montserrat"/>
              </a:rPr>
              <a:t>nhu</a:t>
            </a:r>
            <a:r>
              <a:rPr lang="en-US" sz="1291" dirty="0">
                <a:solidFill>
                  <a:srgbClr val="FFFFFF"/>
                </a:solidFill>
                <a:latin typeface="Montserrat"/>
              </a:rPr>
              <a:t> </a:t>
            </a:r>
            <a:r>
              <a:rPr lang="en-US" sz="1291" dirty="0" err="1">
                <a:solidFill>
                  <a:srgbClr val="FFFFFF"/>
                </a:solidFill>
                <a:latin typeface="Montserrat"/>
              </a:rPr>
              <a:t>cầu</a:t>
            </a:r>
            <a:r>
              <a:rPr lang="en-US" sz="1291" dirty="0">
                <a:solidFill>
                  <a:srgbClr val="FFFFFF"/>
                </a:solidFill>
                <a:latin typeface="Montserrat"/>
              </a:rPr>
              <a:t> </a:t>
            </a:r>
            <a:r>
              <a:rPr lang="en-US" sz="1291" dirty="0" err="1">
                <a:solidFill>
                  <a:srgbClr val="FFFFFF"/>
                </a:solidFill>
                <a:latin typeface="Montserrat"/>
              </a:rPr>
              <a:t>và</a:t>
            </a:r>
            <a:r>
              <a:rPr lang="en-US" sz="1291" dirty="0">
                <a:solidFill>
                  <a:srgbClr val="FFFFFF"/>
                </a:solidFill>
                <a:latin typeface="Montserrat"/>
              </a:rPr>
              <a:t> </a:t>
            </a:r>
            <a:r>
              <a:rPr lang="en-US" sz="1291" dirty="0" err="1">
                <a:solidFill>
                  <a:srgbClr val="FFFFFF"/>
                </a:solidFill>
                <a:latin typeface="Montserrat"/>
              </a:rPr>
              <a:t>mong</a:t>
            </a:r>
            <a:r>
              <a:rPr lang="en-US" sz="1291" dirty="0">
                <a:solidFill>
                  <a:srgbClr val="FFFFFF"/>
                </a:solidFill>
                <a:latin typeface="Montserrat"/>
              </a:rPr>
              <a:t> </a:t>
            </a:r>
            <a:r>
              <a:rPr lang="en-US" sz="1291" dirty="0" err="1">
                <a:solidFill>
                  <a:srgbClr val="FFFFFF"/>
                </a:solidFill>
                <a:latin typeface="Montserrat"/>
              </a:rPr>
              <a:t>muốn</a:t>
            </a:r>
            <a:r>
              <a:rPr lang="en-US" sz="1291" dirty="0">
                <a:solidFill>
                  <a:srgbClr val="FFFFFF"/>
                </a:solidFill>
                <a:latin typeface="Montserrat"/>
              </a:rPr>
              <a:t> </a:t>
            </a:r>
            <a:r>
              <a:rPr lang="en-US" sz="1291" dirty="0" err="1">
                <a:solidFill>
                  <a:srgbClr val="FFFFFF"/>
                </a:solidFill>
                <a:latin typeface="Montserrat"/>
              </a:rPr>
              <a:t>của</a:t>
            </a:r>
            <a:r>
              <a:rPr lang="en-US" sz="1291" dirty="0">
                <a:solidFill>
                  <a:srgbClr val="FFFFFF"/>
                </a:solidFill>
                <a:latin typeface="Montserrat"/>
              </a:rPr>
              <a:t> </a:t>
            </a:r>
            <a:r>
              <a:rPr lang="en-US" sz="1291" dirty="0" err="1">
                <a:solidFill>
                  <a:srgbClr val="FFFFFF"/>
                </a:solidFill>
                <a:latin typeface="Montserrat"/>
              </a:rPr>
              <a:t>họ</a:t>
            </a:r>
            <a:r>
              <a:rPr lang="en-US" sz="1291" dirty="0">
                <a:solidFill>
                  <a:srgbClr val="FFFFFF"/>
                </a:solidFill>
                <a:latin typeface="Montserrat"/>
              </a:rPr>
              <a:t>. </a:t>
            </a:r>
          </a:p>
          <a:p>
            <a:pPr>
              <a:lnSpc>
                <a:spcPts val="1881"/>
              </a:lnSpc>
            </a:pPr>
            <a:r>
              <a:rPr lang="en-US" sz="1343" dirty="0">
                <a:solidFill>
                  <a:srgbClr val="FFFFFF"/>
                </a:solidFill>
                <a:latin typeface="Montserrat"/>
              </a:rPr>
              <a:t>    =&gt; </a:t>
            </a:r>
            <a:r>
              <a:rPr lang="en-US" sz="1343" dirty="0" err="1">
                <a:solidFill>
                  <a:srgbClr val="FFFFFF"/>
                </a:solidFill>
                <a:latin typeface="Montserrat"/>
              </a:rPr>
              <a:t>Hiểu</a:t>
            </a:r>
            <a:r>
              <a:rPr lang="en-US" sz="1343" dirty="0">
                <a:solidFill>
                  <a:srgbClr val="FFFFFF"/>
                </a:solidFill>
                <a:latin typeface="Montserrat"/>
              </a:rPr>
              <a:t> </a:t>
            </a:r>
            <a:r>
              <a:rPr lang="en-US" sz="1343" dirty="0" err="1">
                <a:solidFill>
                  <a:srgbClr val="FFFFFF"/>
                </a:solidFill>
                <a:latin typeface="Montserrat"/>
              </a:rPr>
              <a:t>được</a:t>
            </a:r>
            <a:r>
              <a:rPr lang="en-US" sz="1343" dirty="0">
                <a:solidFill>
                  <a:srgbClr val="FFFFFF"/>
                </a:solidFill>
                <a:latin typeface="Montserrat"/>
              </a:rPr>
              <a:t> </a:t>
            </a:r>
            <a:r>
              <a:rPr lang="en-US" sz="1343" dirty="0" err="1">
                <a:solidFill>
                  <a:srgbClr val="FFFFFF"/>
                </a:solidFill>
                <a:latin typeface="Montserrat"/>
              </a:rPr>
              <a:t>hành</a:t>
            </a:r>
            <a:r>
              <a:rPr lang="en-US" sz="1343" dirty="0">
                <a:solidFill>
                  <a:srgbClr val="FFFFFF"/>
                </a:solidFill>
                <a:latin typeface="Montserrat"/>
              </a:rPr>
              <a:t> vi </a:t>
            </a:r>
            <a:r>
              <a:rPr lang="en-US" sz="1343" dirty="0" err="1">
                <a:solidFill>
                  <a:srgbClr val="FFFFFF"/>
                </a:solidFill>
                <a:latin typeface="Montserrat"/>
              </a:rPr>
              <a:t>khách</a:t>
            </a:r>
            <a:r>
              <a:rPr lang="en-US" sz="1343" dirty="0">
                <a:solidFill>
                  <a:srgbClr val="FFFFFF"/>
                </a:solidFill>
                <a:latin typeface="Montserrat"/>
              </a:rPr>
              <a:t> </a:t>
            </a:r>
            <a:r>
              <a:rPr lang="en-US" sz="1343" dirty="0" err="1">
                <a:solidFill>
                  <a:srgbClr val="FFFFFF"/>
                </a:solidFill>
                <a:latin typeface="Montserrat"/>
              </a:rPr>
              <a:t>hàng</a:t>
            </a:r>
            <a:r>
              <a:rPr lang="en-US" sz="1343" dirty="0">
                <a:solidFill>
                  <a:srgbClr val="FFFFFF"/>
                </a:solidFill>
                <a:latin typeface="Montserrat"/>
              </a:rPr>
              <a:t> </a:t>
            </a:r>
            <a:r>
              <a:rPr lang="en-US" sz="1343" dirty="0" err="1">
                <a:solidFill>
                  <a:srgbClr val="FFFFFF"/>
                </a:solidFill>
                <a:latin typeface="Montserrat"/>
              </a:rPr>
              <a:t>là</a:t>
            </a:r>
            <a:r>
              <a:rPr lang="en-US" sz="1343" dirty="0">
                <a:solidFill>
                  <a:srgbClr val="FFFFFF"/>
                </a:solidFill>
                <a:latin typeface="Montserrat"/>
              </a:rPr>
              <a:t> </a:t>
            </a:r>
            <a:r>
              <a:rPr lang="en-US" sz="1343" dirty="0" err="1">
                <a:solidFill>
                  <a:srgbClr val="FFFFFF"/>
                </a:solidFill>
                <a:latin typeface="Montserrat"/>
              </a:rPr>
              <a:t>chìa</a:t>
            </a:r>
            <a:r>
              <a:rPr lang="en-US" sz="1343" dirty="0">
                <a:solidFill>
                  <a:srgbClr val="FFFFFF"/>
                </a:solidFill>
                <a:latin typeface="Montserrat"/>
              </a:rPr>
              <a:t> </a:t>
            </a:r>
            <a:r>
              <a:rPr lang="en-US" sz="1343" dirty="0" err="1">
                <a:solidFill>
                  <a:srgbClr val="FFFFFF"/>
                </a:solidFill>
                <a:latin typeface="Montserrat"/>
              </a:rPr>
              <a:t>khóa</a:t>
            </a:r>
            <a:r>
              <a:rPr lang="en-US" sz="1343" dirty="0">
                <a:solidFill>
                  <a:srgbClr val="FFFFFF"/>
                </a:solidFill>
                <a:latin typeface="Montserrat"/>
              </a:rPr>
              <a:t> </a:t>
            </a:r>
            <a:r>
              <a:rPr lang="en-US" sz="1343" dirty="0" err="1">
                <a:solidFill>
                  <a:srgbClr val="FFFFFF"/>
                </a:solidFill>
                <a:latin typeface="Montserrat"/>
              </a:rPr>
              <a:t>giúp</a:t>
            </a:r>
            <a:r>
              <a:rPr lang="en-US" sz="1343" dirty="0">
                <a:solidFill>
                  <a:srgbClr val="FFFFFF"/>
                </a:solidFill>
                <a:latin typeface="Montserrat"/>
              </a:rPr>
              <a:t> </a:t>
            </a:r>
            <a:r>
              <a:rPr lang="en-US" sz="1343" dirty="0" err="1">
                <a:solidFill>
                  <a:srgbClr val="FFFFFF"/>
                </a:solidFill>
                <a:latin typeface="Montserrat"/>
              </a:rPr>
              <a:t>doanh</a:t>
            </a:r>
            <a:r>
              <a:rPr lang="en-US" sz="1343" dirty="0">
                <a:solidFill>
                  <a:srgbClr val="FFFFFF"/>
                </a:solidFill>
                <a:latin typeface="Montserrat"/>
              </a:rPr>
              <a:t> </a:t>
            </a:r>
            <a:r>
              <a:rPr lang="en-US" sz="1343" dirty="0" err="1">
                <a:solidFill>
                  <a:srgbClr val="FFFFFF"/>
                </a:solidFill>
                <a:latin typeface="Montserrat"/>
              </a:rPr>
              <a:t>nghiệp</a:t>
            </a:r>
            <a:r>
              <a:rPr lang="en-US" sz="1343" dirty="0">
                <a:solidFill>
                  <a:srgbClr val="FFFFFF"/>
                </a:solidFill>
                <a:latin typeface="Montserrat"/>
              </a:rPr>
              <a:t> </a:t>
            </a:r>
            <a:r>
              <a:rPr lang="en-US" sz="1343" dirty="0" err="1">
                <a:solidFill>
                  <a:srgbClr val="FFFFFF"/>
                </a:solidFill>
                <a:latin typeface="Montserrat"/>
              </a:rPr>
              <a:t>đưa</a:t>
            </a:r>
            <a:r>
              <a:rPr lang="en-US" sz="1343" dirty="0">
                <a:solidFill>
                  <a:srgbClr val="FFFFFF"/>
                </a:solidFill>
                <a:latin typeface="Montserrat"/>
              </a:rPr>
              <a:t> </a:t>
            </a:r>
            <a:r>
              <a:rPr lang="en-US" sz="1343" dirty="0" err="1">
                <a:solidFill>
                  <a:srgbClr val="FFFFFF"/>
                </a:solidFill>
                <a:latin typeface="Montserrat"/>
              </a:rPr>
              <a:t>ra</a:t>
            </a:r>
            <a:r>
              <a:rPr lang="en-US" sz="1343" dirty="0">
                <a:solidFill>
                  <a:srgbClr val="FFFFFF"/>
                </a:solidFill>
                <a:latin typeface="Montserrat"/>
              </a:rPr>
              <a:t> </a:t>
            </a:r>
            <a:r>
              <a:rPr lang="en-US" sz="1343" dirty="0" err="1">
                <a:solidFill>
                  <a:srgbClr val="FFFFFF"/>
                </a:solidFill>
                <a:latin typeface="Montserrat"/>
              </a:rPr>
              <a:t>những</a:t>
            </a:r>
            <a:r>
              <a:rPr lang="en-US" sz="1343" dirty="0">
                <a:solidFill>
                  <a:srgbClr val="FFFFFF"/>
                </a:solidFill>
                <a:latin typeface="Montserrat"/>
              </a:rPr>
              <a:t> </a:t>
            </a:r>
            <a:r>
              <a:rPr lang="en-US" sz="1343" dirty="0" err="1">
                <a:solidFill>
                  <a:srgbClr val="FFFFFF"/>
                </a:solidFill>
                <a:latin typeface="Montserrat"/>
              </a:rPr>
              <a:t>quyết</a:t>
            </a:r>
            <a:r>
              <a:rPr lang="en-US" sz="1343" dirty="0">
                <a:solidFill>
                  <a:srgbClr val="FFFFFF"/>
                </a:solidFill>
                <a:latin typeface="Montserrat"/>
              </a:rPr>
              <a:t> </a:t>
            </a:r>
            <a:r>
              <a:rPr lang="en-US" sz="1343" dirty="0" err="1">
                <a:solidFill>
                  <a:srgbClr val="FFFFFF"/>
                </a:solidFill>
                <a:latin typeface="Montserrat"/>
              </a:rPr>
              <a:t>định</a:t>
            </a:r>
            <a:r>
              <a:rPr lang="en-US" sz="1343" dirty="0">
                <a:solidFill>
                  <a:srgbClr val="FFFFFF"/>
                </a:solidFill>
                <a:latin typeface="Montserrat"/>
              </a:rPr>
              <a:t> </a:t>
            </a:r>
            <a:r>
              <a:rPr lang="en-US" sz="1343" dirty="0" err="1">
                <a:solidFill>
                  <a:srgbClr val="FFFFFF"/>
                </a:solidFill>
                <a:latin typeface="Montserrat"/>
              </a:rPr>
              <a:t>kinh</a:t>
            </a:r>
            <a:r>
              <a:rPr lang="en-US" sz="1343" dirty="0">
                <a:solidFill>
                  <a:srgbClr val="FFFFFF"/>
                </a:solidFill>
                <a:latin typeface="Montserrat"/>
              </a:rPr>
              <a:t> </a:t>
            </a:r>
            <a:r>
              <a:rPr lang="en-US" sz="1343" dirty="0" err="1">
                <a:solidFill>
                  <a:srgbClr val="FFFFFF"/>
                </a:solidFill>
                <a:latin typeface="Montserrat"/>
              </a:rPr>
              <a:t>doanh</a:t>
            </a:r>
            <a:r>
              <a:rPr lang="en-US" sz="1343" dirty="0">
                <a:solidFill>
                  <a:srgbClr val="FFFFFF"/>
                </a:solidFill>
                <a:latin typeface="Montserrat"/>
              </a:rPr>
              <a:t> </a:t>
            </a:r>
            <a:r>
              <a:rPr lang="en-US" sz="1343" dirty="0" err="1">
                <a:solidFill>
                  <a:srgbClr val="FFFFFF"/>
                </a:solidFill>
                <a:latin typeface="Montserrat"/>
              </a:rPr>
              <a:t>sáng</a:t>
            </a:r>
            <a:r>
              <a:rPr lang="en-US" sz="1343" dirty="0">
                <a:solidFill>
                  <a:srgbClr val="FFFFFF"/>
                </a:solidFill>
                <a:latin typeface="Montserrat"/>
              </a:rPr>
              <a:t> </a:t>
            </a:r>
            <a:r>
              <a:rPr lang="en-US" sz="1343" dirty="0" err="1">
                <a:solidFill>
                  <a:srgbClr val="FFFFFF"/>
                </a:solidFill>
                <a:latin typeface="Montserrat"/>
              </a:rPr>
              <a:t>suốt</a:t>
            </a:r>
            <a:r>
              <a:rPr lang="en-US" sz="1343" dirty="0">
                <a:solidFill>
                  <a:srgbClr val="FFFFFF"/>
                </a:solidFill>
                <a:latin typeface="Montserrat"/>
              </a:rPr>
              <a:t>, </a:t>
            </a:r>
            <a:r>
              <a:rPr lang="en-US" sz="1343" dirty="0" err="1">
                <a:solidFill>
                  <a:srgbClr val="FFFFFF"/>
                </a:solidFill>
                <a:latin typeface="Montserrat"/>
              </a:rPr>
              <a:t>từ</a:t>
            </a:r>
            <a:r>
              <a:rPr lang="en-US" sz="1343" dirty="0">
                <a:solidFill>
                  <a:srgbClr val="FFFFFF"/>
                </a:solidFill>
                <a:latin typeface="Montserrat"/>
              </a:rPr>
              <a:t> </a:t>
            </a:r>
            <a:r>
              <a:rPr lang="en-US" sz="1343" dirty="0" err="1">
                <a:solidFill>
                  <a:srgbClr val="FFFFFF"/>
                </a:solidFill>
                <a:latin typeface="Montserrat"/>
              </a:rPr>
              <a:t>đó</a:t>
            </a:r>
            <a:r>
              <a:rPr lang="en-US" sz="1343" dirty="0">
                <a:solidFill>
                  <a:srgbClr val="FFFFFF"/>
                </a:solidFill>
                <a:latin typeface="Montserrat"/>
              </a:rPr>
              <a:t> </a:t>
            </a:r>
            <a:r>
              <a:rPr lang="en-US" sz="1343" dirty="0" err="1">
                <a:solidFill>
                  <a:srgbClr val="FFFFFF"/>
                </a:solidFill>
                <a:latin typeface="Montserrat"/>
              </a:rPr>
              <a:t>phát</a:t>
            </a:r>
            <a:r>
              <a:rPr lang="en-US" sz="1343" dirty="0">
                <a:solidFill>
                  <a:srgbClr val="FFFFFF"/>
                </a:solidFill>
                <a:latin typeface="Montserrat"/>
              </a:rPr>
              <a:t> </a:t>
            </a:r>
            <a:r>
              <a:rPr lang="en-US" sz="1343" dirty="0" err="1">
                <a:solidFill>
                  <a:srgbClr val="FFFFFF"/>
                </a:solidFill>
                <a:latin typeface="Montserrat"/>
              </a:rPr>
              <a:t>triển</a:t>
            </a:r>
            <a:r>
              <a:rPr lang="en-US" sz="1343" dirty="0">
                <a:solidFill>
                  <a:srgbClr val="FFFFFF"/>
                </a:solidFill>
                <a:latin typeface="Montserrat"/>
              </a:rPr>
              <a:t> </a:t>
            </a:r>
            <a:r>
              <a:rPr lang="en-US" sz="1343" dirty="0" err="1">
                <a:solidFill>
                  <a:srgbClr val="FFFFFF"/>
                </a:solidFill>
                <a:latin typeface="Montserrat"/>
              </a:rPr>
              <a:t>sản</a:t>
            </a:r>
            <a:r>
              <a:rPr lang="en-US" sz="1343" dirty="0">
                <a:solidFill>
                  <a:srgbClr val="FFFFFF"/>
                </a:solidFill>
                <a:latin typeface="Montserrat"/>
              </a:rPr>
              <a:t> </a:t>
            </a:r>
            <a:r>
              <a:rPr lang="en-US" sz="1343" dirty="0" err="1">
                <a:solidFill>
                  <a:srgbClr val="FFFFFF"/>
                </a:solidFill>
                <a:latin typeface="Montserrat"/>
              </a:rPr>
              <a:t>phẩm</a:t>
            </a:r>
            <a:r>
              <a:rPr lang="en-US" sz="1343" dirty="0">
                <a:solidFill>
                  <a:srgbClr val="FFFFFF"/>
                </a:solidFill>
                <a:latin typeface="Montserrat"/>
              </a:rPr>
              <a:t> </a:t>
            </a:r>
            <a:r>
              <a:rPr lang="en-US" sz="1343" dirty="0" err="1">
                <a:solidFill>
                  <a:srgbClr val="FFFFFF"/>
                </a:solidFill>
                <a:latin typeface="Montserrat"/>
              </a:rPr>
              <a:t>phù</a:t>
            </a:r>
            <a:r>
              <a:rPr lang="en-US" sz="1343" dirty="0">
                <a:solidFill>
                  <a:srgbClr val="FFFFFF"/>
                </a:solidFill>
                <a:latin typeface="Montserrat"/>
              </a:rPr>
              <a:t> </a:t>
            </a:r>
            <a:r>
              <a:rPr lang="en-US" sz="1343" dirty="0" err="1">
                <a:solidFill>
                  <a:srgbClr val="FFFFFF"/>
                </a:solidFill>
                <a:latin typeface="Montserrat"/>
              </a:rPr>
              <a:t>hợp</a:t>
            </a:r>
            <a:r>
              <a:rPr lang="en-US" sz="1343" dirty="0">
                <a:solidFill>
                  <a:srgbClr val="FFFFFF"/>
                </a:solidFill>
                <a:latin typeface="Montserrat"/>
              </a:rPr>
              <a:t>, </a:t>
            </a:r>
            <a:r>
              <a:rPr lang="en-US" sz="1343" dirty="0" err="1">
                <a:solidFill>
                  <a:srgbClr val="FFFFFF"/>
                </a:solidFill>
                <a:latin typeface="Montserrat"/>
              </a:rPr>
              <a:t>tăng</a:t>
            </a:r>
            <a:r>
              <a:rPr lang="en-US" sz="1343" dirty="0">
                <a:solidFill>
                  <a:srgbClr val="FFFFFF"/>
                </a:solidFill>
                <a:latin typeface="Montserrat"/>
              </a:rPr>
              <a:t> </a:t>
            </a:r>
            <a:r>
              <a:rPr lang="en-US" sz="1343" dirty="0" err="1">
                <a:solidFill>
                  <a:srgbClr val="FFFFFF"/>
                </a:solidFill>
                <a:latin typeface="Montserrat"/>
              </a:rPr>
              <a:t>hiệu</a:t>
            </a:r>
            <a:r>
              <a:rPr lang="en-US" sz="1343" dirty="0">
                <a:solidFill>
                  <a:srgbClr val="FFFFFF"/>
                </a:solidFill>
                <a:latin typeface="Montserrat"/>
              </a:rPr>
              <a:t> </a:t>
            </a:r>
            <a:r>
              <a:rPr lang="en-US" sz="1343" dirty="0" err="1">
                <a:solidFill>
                  <a:srgbClr val="FFFFFF"/>
                </a:solidFill>
                <a:latin typeface="Montserrat"/>
              </a:rPr>
              <a:t>quả</a:t>
            </a:r>
            <a:r>
              <a:rPr lang="en-US" sz="1343" dirty="0">
                <a:solidFill>
                  <a:srgbClr val="FFFFFF"/>
                </a:solidFill>
                <a:latin typeface="Montserrat"/>
              </a:rPr>
              <a:t> marketing, </a:t>
            </a:r>
            <a:r>
              <a:rPr lang="en-US" sz="1343" dirty="0" err="1">
                <a:solidFill>
                  <a:srgbClr val="FFFFFF"/>
                </a:solidFill>
                <a:latin typeface="Montserrat"/>
              </a:rPr>
              <a:t>cải</a:t>
            </a:r>
            <a:r>
              <a:rPr lang="en-US" sz="1343" dirty="0">
                <a:solidFill>
                  <a:srgbClr val="FFFFFF"/>
                </a:solidFill>
                <a:latin typeface="Montserrat"/>
              </a:rPr>
              <a:t> </a:t>
            </a:r>
            <a:r>
              <a:rPr lang="en-US" sz="1343" dirty="0" err="1">
                <a:solidFill>
                  <a:srgbClr val="FFFFFF"/>
                </a:solidFill>
                <a:latin typeface="Montserrat"/>
              </a:rPr>
              <a:t>thiện</a:t>
            </a:r>
            <a:r>
              <a:rPr lang="en-US" sz="1343" dirty="0">
                <a:solidFill>
                  <a:srgbClr val="FFFFFF"/>
                </a:solidFill>
                <a:latin typeface="Montserrat"/>
              </a:rPr>
              <a:t> </a:t>
            </a:r>
            <a:r>
              <a:rPr lang="en-US" sz="1343" dirty="0" err="1">
                <a:solidFill>
                  <a:srgbClr val="FFFFFF"/>
                </a:solidFill>
                <a:latin typeface="Montserrat"/>
              </a:rPr>
              <a:t>trải</a:t>
            </a:r>
            <a:r>
              <a:rPr lang="en-US" sz="1343" dirty="0">
                <a:solidFill>
                  <a:srgbClr val="FFFFFF"/>
                </a:solidFill>
                <a:latin typeface="Montserrat"/>
              </a:rPr>
              <a:t> </a:t>
            </a:r>
            <a:r>
              <a:rPr lang="en-US" sz="1343" dirty="0" err="1">
                <a:solidFill>
                  <a:srgbClr val="FFFFFF"/>
                </a:solidFill>
                <a:latin typeface="Montserrat"/>
              </a:rPr>
              <a:t>nghiệm</a:t>
            </a:r>
            <a:r>
              <a:rPr lang="en-US" sz="1343" dirty="0">
                <a:solidFill>
                  <a:srgbClr val="FFFFFF"/>
                </a:solidFill>
                <a:latin typeface="Montserrat"/>
              </a:rPr>
              <a:t> </a:t>
            </a:r>
            <a:r>
              <a:rPr lang="en-US" sz="1343" dirty="0" err="1">
                <a:solidFill>
                  <a:srgbClr val="FFFFFF"/>
                </a:solidFill>
                <a:latin typeface="Montserrat"/>
              </a:rPr>
              <a:t>khách</a:t>
            </a:r>
            <a:r>
              <a:rPr lang="en-US" sz="1343" dirty="0">
                <a:solidFill>
                  <a:srgbClr val="FFFFFF"/>
                </a:solidFill>
                <a:latin typeface="Montserrat"/>
              </a:rPr>
              <a:t> </a:t>
            </a:r>
            <a:r>
              <a:rPr lang="en-US" sz="1343" dirty="0" err="1">
                <a:solidFill>
                  <a:srgbClr val="FFFFFF"/>
                </a:solidFill>
                <a:latin typeface="Montserrat"/>
              </a:rPr>
              <a:t>hàng</a:t>
            </a:r>
            <a:r>
              <a:rPr lang="en-US" sz="1343" dirty="0">
                <a:solidFill>
                  <a:srgbClr val="FFFFFF"/>
                </a:solidFill>
                <a:latin typeface="Montserrat"/>
              </a:rPr>
              <a:t> </a:t>
            </a:r>
            <a:r>
              <a:rPr lang="en-US" sz="1343" dirty="0" err="1">
                <a:solidFill>
                  <a:srgbClr val="FFFFFF"/>
                </a:solidFill>
                <a:latin typeface="Montserrat"/>
              </a:rPr>
              <a:t>và</a:t>
            </a:r>
            <a:r>
              <a:rPr lang="en-US" sz="1343" dirty="0">
                <a:solidFill>
                  <a:srgbClr val="FFFFFF"/>
                </a:solidFill>
                <a:latin typeface="Montserrat"/>
              </a:rPr>
              <a:t> ultimately, </a:t>
            </a:r>
            <a:r>
              <a:rPr lang="en-US" sz="1343" dirty="0" err="1">
                <a:solidFill>
                  <a:srgbClr val="FFFFFF"/>
                </a:solidFill>
                <a:latin typeface="Montserrat"/>
              </a:rPr>
              <a:t>gia</a:t>
            </a:r>
            <a:r>
              <a:rPr lang="en-US" sz="1343" dirty="0">
                <a:solidFill>
                  <a:srgbClr val="FFFFFF"/>
                </a:solidFill>
                <a:latin typeface="Montserrat"/>
              </a:rPr>
              <a:t> </a:t>
            </a:r>
            <a:r>
              <a:rPr lang="en-US" sz="1343" dirty="0" err="1">
                <a:solidFill>
                  <a:srgbClr val="FFFFFF"/>
                </a:solidFill>
                <a:latin typeface="Montserrat"/>
              </a:rPr>
              <a:t>tăng</a:t>
            </a:r>
            <a:r>
              <a:rPr lang="en-US" sz="1343" dirty="0">
                <a:solidFill>
                  <a:srgbClr val="FFFFFF"/>
                </a:solidFill>
                <a:latin typeface="Montserrat"/>
              </a:rPr>
              <a:t> </a:t>
            </a:r>
            <a:r>
              <a:rPr lang="en-US" sz="1343" dirty="0" err="1">
                <a:solidFill>
                  <a:srgbClr val="FFFFFF"/>
                </a:solidFill>
                <a:latin typeface="Montserrat"/>
              </a:rPr>
              <a:t>doanh</a:t>
            </a:r>
            <a:r>
              <a:rPr lang="en-US" sz="1343" dirty="0">
                <a:solidFill>
                  <a:srgbClr val="FFFFFF"/>
                </a:solidFill>
                <a:latin typeface="Montserrat"/>
              </a:rPr>
              <a:t> </a:t>
            </a:r>
            <a:r>
              <a:rPr lang="en-US" sz="1343" dirty="0" err="1">
                <a:solidFill>
                  <a:srgbClr val="FFFFFF"/>
                </a:solidFill>
                <a:latin typeface="Montserrat"/>
              </a:rPr>
              <a:t>thu</a:t>
            </a:r>
            <a:r>
              <a:rPr lang="en-US" sz="1343" dirty="0">
                <a:solidFill>
                  <a:srgbClr val="FFFFFF"/>
                </a:solidFill>
                <a:latin typeface="Montserrat"/>
              </a:rPr>
              <a:t> </a:t>
            </a:r>
            <a:r>
              <a:rPr lang="en-US" sz="1343" dirty="0" err="1">
                <a:solidFill>
                  <a:srgbClr val="FFFFFF"/>
                </a:solidFill>
                <a:latin typeface="Montserrat"/>
              </a:rPr>
              <a:t>và</a:t>
            </a:r>
            <a:r>
              <a:rPr lang="en-US" sz="1343" dirty="0">
                <a:solidFill>
                  <a:srgbClr val="FFFFFF"/>
                </a:solidFill>
                <a:latin typeface="Montserrat"/>
              </a:rPr>
              <a:t> </a:t>
            </a:r>
            <a:r>
              <a:rPr lang="en-US" sz="1343" dirty="0" err="1">
                <a:solidFill>
                  <a:srgbClr val="FFFFFF"/>
                </a:solidFill>
                <a:latin typeface="Montserrat"/>
              </a:rPr>
              <a:t>lợi</a:t>
            </a:r>
            <a:r>
              <a:rPr lang="en-US" sz="1343" dirty="0">
                <a:solidFill>
                  <a:srgbClr val="FFFFFF"/>
                </a:solidFill>
                <a:latin typeface="Montserrat"/>
              </a:rPr>
              <a:t> </a:t>
            </a:r>
            <a:r>
              <a:rPr lang="en-US" sz="1343" dirty="0" err="1">
                <a:solidFill>
                  <a:srgbClr val="FFFFFF"/>
                </a:solidFill>
                <a:latin typeface="Montserrat"/>
              </a:rPr>
              <a:t>nhuận</a:t>
            </a:r>
            <a:r>
              <a:rPr lang="en-US" sz="1343" dirty="0">
                <a:solidFill>
                  <a:srgbClr val="FFFFFF"/>
                </a:solidFill>
                <a:latin typeface="Montserrat"/>
              </a:rPr>
              <a:t>.</a:t>
            </a:r>
          </a:p>
          <a:p>
            <a:pPr>
              <a:lnSpc>
                <a:spcPts val="1881"/>
              </a:lnSpc>
            </a:pPr>
            <a:endParaRPr lang="en-US" sz="1343" dirty="0">
              <a:solidFill>
                <a:srgbClr val="FFFFFF"/>
              </a:solidFill>
              <a:latin typeface="Montserrat"/>
            </a:endParaRPr>
          </a:p>
        </p:txBody>
      </p:sp>
      <p:sp>
        <p:nvSpPr>
          <p:cNvPr id="15" name="TextBox 15"/>
          <p:cNvSpPr txBox="1"/>
          <p:nvPr/>
        </p:nvSpPr>
        <p:spPr>
          <a:xfrm>
            <a:off x="2628539" y="2101523"/>
            <a:ext cx="2232273" cy="522859"/>
          </a:xfrm>
          <a:prstGeom prst="rect">
            <a:avLst/>
          </a:prstGeom>
        </p:spPr>
        <p:txBody>
          <a:bodyPr lIns="0" tIns="0" rIns="0" bIns="0" rtlCol="0" anchor="t">
            <a:spAutoFit/>
          </a:bodyPr>
          <a:lstStyle/>
          <a:p>
            <a:pPr algn="ctr">
              <a:lnSpc>
                <a:spcPts val="4256"/>
              </a:lnSpc>
            </a:pPr>
            <a:r>
              <a:rPr lang="en-US" sz="3040" dirty="0" err="1">
                <a:solidFill>
                  <a:srgbClr val="FFFFFF"/>
                </a:solidFill>
                <a:latin typeface="Neue Machina Ultra-Bold"/>
              </a:rPr>
              <a:t>Đặt</a:t>
            </a:r>
            <a:r>
              <a:rPr lang="en-US" sz="3040" dirty="0">
                <a:solidFill>
                  <a:srgbClr val="FFFFFF"/>
                </a:solidFill>
                <a:latin typeface="Neue Machina Ultra-Bold"/>
              </a:rPr>
              <a:t> </a:t>
            </a:r>
            <a:r>
              <a:rPr lang="en-US" sz="3040" dirty="0" err="1">
                <a:solidFill>
                  <a:srgbClr val="FFFFFF"/>
                </a:solidFill>
                <a:latin typeface="Neue Machina Ultra-Bold"/>
              </a:rPr>
              <a:t>vấn</a:t>
            </a:r>
            <a:r>
              <a:rPr lang="en-US" sz="3040" dirty="0">
                <a:solidFill>
                  <a:srgbClr val="FFFFFF"/>
                </a:solidFill>
                <a:latin typeface="Neue Machina Ultra-Bold"/>
              </a:rPr>
              <a:t> </a:t>
            </a:r>
            <a:r>
              <a:rPr lang="en-US" sz="3040" dirty="0" err="1">
                <a:solidFill>
                  <a:srgbClr val="FFFFFF"/>
                </a:solidFill>
                <a:latin typeface="Neue Machina Ultra-Bold"/>
              </a:rPr>
              <a:t>đề</a:t>
            </a:r>
            <a:endParaRPr lang="en-US" sz="3040" dirty="0">
              <a:solidFill>
                <a:srgbClr val="FFFFFF"/>
              </a:solidFill>
              <a:latin typeface="Neue Machina Ultra-Bold"/>
            </a:endParaRPr>
          </a:p>
        </p:txBody>
      </p:sp>
      <p:sp>
        <p:nvSpPr>
          <p:cNvPr id="16" name="TextBox 16"/>
          <p:cNvSpPr txBox="1"/>
          <p:nvPr/>
        </p:nvSpPr>
        <p:spPr>
          <a:xfrm>
            <a:off x="7628214" y="5717178"/>
            <a:ext cx="3339802" cy="2773723"/>
          </a:xfrm>
          <a:prstGeom prst="rect">
            <a:avLst/>
          </a:prstGeom>
        </p:spPr>
        <p:txBody>
          <a:bodyPr lIns="0" tIns="0" rIns="0" bIns="0" rtlCol="0" anchor="t">
            <a:spAutoFit/>
          </a:bodyPr>
          <a:lstStyle/>
          <a:p>
            <a:pPr>
              <a:lnSpc>
                <a:spcPts val="2034"/>
              </a:lnSpc>
            </a:pPr>
            <a:r>
              <a:rPr lang="en-US" sz="1453">
                <a:solidFill>
                  <a:srgbClr val="FFFFFF"/>
                </a:solidFill>
                <a:latin typeface="Montserrat"/>
              </a:rPr>
              <a:t> Áp dụng các phương pháp nghiên cứu như:  </a:t>
            </a:r>
          </a:p>
          <a:p>
            <a:pPr marL="313727" lvl="1" indent="-156863">
              <a:lnSpc>
                <a:spcPts val="2034"/>
              </a:lnSpc>
              <a:buFont typeface="Arial"/>
              <a:buChar char="•"/>
            </a:pPr>
            <a:r>
              <a:rPr lang="en-US" sz="1453">
                <a:solidFill>
                  <a:srgbClr val="FFFFFF"/>
                </a:solidFill>
                <a:latin typeface="Montserrat"/>
              </a:rPr>
              <a:t>Khảo sát</a:t>
            </a:r>
          </a:p>
          <a:p>
            <a:pPr marL="313727" lvl="1" indent="-156863">
              <a:lnSpc>
                <a:spcPts val="2034"/>
              </a:lnSpc>
              <a:buFont typeface="Arial"/>
              <a:buChar char="•"/>
            </a:pPr>
            <a:r>
              <a:rPr lang="en-US" sz="1453">
                <a:solidFill>
                  <a:srgbClr val="FFFFFF"/>
                </a:solidFill>
                <a:latin typeface="Montserrat"/>
              </a:rPr>
              <a:t>Phỏng vấn</a:t>
            </a:r>
          </a:p>
          <a:p>
            <a:pPr marL="313727" lvl="1" indent="-156863">
              <a:lnSpc>
                <a:spcPts val="2034"/>
              </a:lnSpc>
              <a:buFont typeface="Arial"/>
              <a:buChar char="•"/>
            </a:pPr>
            <a:r>
              <a:rPr lang="en-US" sz="1453">
                <a:solidFill>
                  <a:srgbClr val="FFFFFF"/>
                </a:solidFill>
                <a:latin typeface="Montserrat"/>
              </a:rPr>
              <a:t>Nhóm tập trung</a:t>
            </a:r>
          </a:p>
          <a:p>
            <a:pPr marL="313727" lvl="1" indent="-156863">
              <a:lnSpc>
                <a:spcPts val="2034"/>
              </a:lnSpc>
              <a:buFont typeface="Arial"/>
              <a:buChar char="•"/>
            </a:pPr>
            <a:r>
              <a:rPr lang="en-US" sz="1453">
                <a:solidFill>
                  <a:srgbClr val="FFFFFF"/>
                </a:solidFill>
                <a:latin typeface="Montserrat"/>
              </a:rPr>
              <a:t>Phân tích dữ liệu</a:t>
            </a:r>
          </a:p>
          <a:p>
            <a:pPr>
              <a:lnSpc>
                <a:spcPts val="2034"/>
              </a:lnSpc>
            </a:pPr>
            <a:r>
              <a:rPr lang="en-US" sz="1453">
                <a:solidFill>
                  <a:srgbClr val="FFFFFF"/>
                </a:solidFill>
                <a:latin typeface="Montserrat"/>
              </a:rPr>
              <a:t>=&gt; Doanh nghiệp có thể thu thập thông tin quý giá về sở thích, nhu cầu, động lực và hành vi của khách hàng. </a:t>
            </a:r>
          </a:p>
          <a:p>
            <a:pPr>
              <a:lnSpc>
                <a:spcPts val="2034"/>
              </a:lnSpc>
            </a:pPr>
            <a:endParaRPr lang="en-US" sz="1453">
              <a:solidFill>
                <a:srgbClr val="FFFFFF"/>
              </a:solidFill>
              <a:latin typeface="Montserrat"/>
            </a:endParaRPr>
          </a:p>
        </p:txBody>
      </p:sp>
      <p:sp>
        <p:nvSpPr>
          <p:cNvPr id="17" name="TextBox 17"/>
          <p:cNvSpPr txBox="1"/>
          <p:nvPr/>
        </p:nvSpPr>
        <p:spPr>
          <a:xfrm>
            <a:off x="12657436" y="5592170"/>
            <a:ext cx="4318383" cy="4227420"/>
          </a:xfrm>
          <a:prstGeom prst="rect">
            <a:avLst/>
          </a:prstGeom>
        </p:spPr>
        <p:txBody>
          <a:bodyPr lIns="0" tIns="0" rIns="0" bIns="0" rtlCol="0" anchor="t">
            <a:spAutoFit/>
          </a:bodyPr>
          <a:lstStyle/>
          <a:p>
            <a:pPr marL="292385" lvl="1" indent="-146193">
              <a:lnSpc>
                <a:spcPts val="1895"/>
              </a:lnSpc>
              <a:buFont typeface="Arial"/>
              <a:buChar char="•"/>
            </a:pPr>
            <a:r>
              <a:rPr lang="en-US" sz="1354">
                <a:solidFill>
                  <a:srgbClr val="FFFFFF"/>
                </a:solidFill>
                <a:latin typeface="Montserrat"/>
              </a:rPr>
              <a:t> Nghiên cứu hành vi khách hàng cung cấp cho doanh nghiệp một bức tranh toàn cảnh về hành trình mua sắm của khách hàng, từ khi nhận thức nhu cầu cho đến khi sử dụng và đánh giá sản phẩm. </a:t>
            </a:r>
          </a:p>
          <a:p>
            <a:pPr marL="292385" lvl="1" indent="-146193">
              <a:lnSpc>
                <a:spcPts val="1895"/>
              </a:lnSpc>
              <a:buFont typeface="Arial"/>
              <a:buChar char="•"/>
            </a:pPr>
            <a:r>
              <a:rPr lang="en-US" sz="1354">
                <a:solidFill>
                  <a:srgbClr val="FFFFFF"/>
                </a:solidFill>
                <a:latin typeface="Montserrat"/>
              </a:rPr>
              <a:t>Nghiên cứu hành vi khách hàng mang lại nhiều lợi ích cho doanh nghiệp như phát triển sản phẩm và dịch vụ phù hợp, tăng hiệu quả marketing, cải thiện trải nghiệm khách hàng và tăng doanh thu và lợi nhuận.</a:t>
            </a:r>
          </a:p>
          <a:p>
            <a:pPr marL="292385" lvl="1" indent="-146193">
              <a:lnSpc>
                <a:spcPts val="1895"/>
              </a:lnSpc>
              <a:buFont typeface="Arial"/>
              <a:buChar char="•"/>
            </a:pPr>
            <a:r>
              <a:rPr lang="en-US" sz="1354">
                <a:solidFill>
                  <a:srgbClr val="FFFFFF"/>
                </a:solidFill>
                <a:latin typeface="Montserrat"/>
              </a:rPr>
              <a:t> Nói tóm lại, hành vi khách hàng là một lĩnh vực nghiên cứu đầy tiềm năng và mang lại lợi ích to lớn cho doanh nghiệp. Doanh nghiệp nên đầu tư vào việc nghiên cứu hành vi khách hàng để đưa ra những quyết định kinh doanh sáng suốt, gia tăng lợi thế cạnh tranh và gặt hái thành công trong thị trường đầy biến động hiện nay.</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503852" y="430924"/>
            <a:ext cx="16099471" cy="1819275"/>
          </a:xfrm>
          <a:prstGeom prst="rect">
            <a:avLst/>
          </a:prstGeom>
        </p:spPr>
        <p:txBody>
          <a:bodyPr lIns="0" tIns="0" rIns="0" bIns="0" rtlCol="0" anchor="t">
            <a:spAutoFit/>
          </a:bodyPr>
          <a:lstStyle/>
          <a:p>
            <a:pPr algn="ctr">
              <a:lnSpc>
                <a:spcPts val="14700"/>
              </a:lnSpc>
            </a:pPr>
            <a:r>
              <a:rPr lang="en-US" sz="10500">
                <a:solidFill>
                  <a:srgbClr val="FFFFFF"/>
                </a:solidFill>
                <a:latin typeface="Rokkitt Ultra-Bold"/>
              </a:rPr>
              <a:t>Tiền xử lý dữ liệu</a:t>
            </a:r>
          </a:p>
        </p:txBody>
      </p:sp>
      <p:sp>
        <p:nvSpPr>
          <p:cNvPr id="4" name="Freeform 4"/>
          <p:cNvSpPr/>
          <p:nvPr/>
        </p:nvSpPr>
        <p:spPr>
          <a:xfrm>
            <a:off x="-1798954" y="-1664187"/>
            <a:ext cx="3597907" cy="3671334"/>
          </a:xfrm>
          <a:custGeom>
            <a:avLst/>
            <a:gdLst/>
            <a:ahLst/>
            <a:cxnLst/>
            <a:rect l="l" t="t" r="r" b="b"/>
            <a:pathLst>
              <a:path w="3597907" h="3671334">
                <a:moveTo>
                  <a:pt x="0" y="0"/>
                </a:moveTo>
                <a:lnTo>
                  <a:pt x="3597908" y="0"/>
                </a:lnTo>
                <a:lnTo>
                  <a:pt x="3597908" y="3671333"/>
                </a:lnTo>
                <a:lnTo>
                  <a:pt x="0" y="3671333"/>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sp>
      <p:sp>
        <p:nvSpPr>
          <p:cNvPr id="5" name="Freeform 5"/>
          <p:cNvSpPr/>
          <p:nvPr/>
        </p:nvSpPr>
        <p:spPr>
          <a:xfrm>
            <a:off x="2848383" y="4470501"/>
            <a:ext cx="13057990" cy="3859682"/>
          </a:xfrm>
          <a:custGeom>
            <a:avLst/>
            <a:gdLst/>
            <a:ahLst/>
            <a:cxnLst/>
            <a:rect l="l" t="t" r="r" b="b"/>
            <a:pathLst>
              <a:path w="13057990" h="3859682">
                <a:moveTo>
                  <a:pt x="0" y="0"/>
                </a:moveTo>
                <a:lnTo>
                  <a:pt x="13057990" y="0"/>
                </a:lnTo>
                <a:lnTo>
                  <a:pt x="13057990" y="3859682"/>
                </a:lnTo>
                <a:lnTo>
                  <a:pt x="0" y="3859682"/>
                </a:lnTo>
                <a:lnTo>
                  <a:pt x="0" y="0"/>
                </a:lnTo>
                <a:close/>
              </a:path>
            </a:pathLst>
          </a:custGeom>
          <a:blipFill>
            <a:blip r:embed="rId5"/>
            <a:stretch>
              <a:fillRect/>
            </a:stretch>
          </a:blipFill>
        </p:spPr>
      </p:sp>
      <p:sp>
        <p:nvSpPr>
          <p:cNvPr id="6" name="TextBox 6"/>
          <p:cNvSpPr txBox="1"/>
          <p:nvPr/>
        </p:nvSpPr>
        <p:spPr>
          <a:xfrm>
            <a:off x="2615005" y="2888374"/>
            <a:ext cx="13272318" cy="896327"/>
          </a:xfrm>
          <a:prstGeom prst="rect">
            <a:avLst/>
          </a:prstGeom>
        </p:spPr>
        <p:txBody>
          <a:bodyPr lIns="0" tIns="0" rIns="0" bIns="0" rtlCol="0" anchor="t">
            <a:spAutoFit/>
          </a:bodyPr>
          <a:lstStyle/>
          <a:p>
            <a:pPr algn="ctr">
              <a:lnSpc>
                <a:spcPts val="3621"/>
              </a:lnSpc>
            </a:pPr>
            <a:r>
              <a:rPr lang="en-US" sz="2586">
                <a:solidFill>
                  <a:srgbClr val="FFFFFF"/>
                </a:solidFill>
                <a:latin typeface="Montserrat Bold"/>
              </a:rPr>
              <a:t>Loại bỏ dữ liệu có số lượng âm hoặc bằng 0 (Ko có giá trị phân tích) và những dữ liệu không phải sản phẩm.</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503852" y="430924"/>
            <a:ext cx="16099471" cy="1819275"/>
          </a:xfrm>
          <a:prstGeom prst="rect">
            <a:avLst/>
          </a:prstGeom>
        </p:spPr>
        <p:txBody>
          <a:bodyPr lIns="0" tIns="0" rIns="0" bIns="0" rtlCol="0" anchor="t">
            <a:spAutoFit/>
          </a:bodyPr>
          <a:lstStyle/>
          <a:p>
            <a:pPr algn="ctr">
              <a:lnSpc>
                <a:spcPts val="14700"/>
              </a:lnSpc>
            </a:pPr>
            <a:r>
              <a:rPr lang="en-US" sz="10500">
                <a:solidFill>
                  <a:srgbClr val="FFFFFF"/>
                </a:solidFill>
                <a:latin typeface="Rokkitt Ultra-Bold"/>
              </a:rPr>
              <a:t>Tiền xử lý dữ liệu</a:t>
            </a:r>
          </a:p>
        </p:txBody>
      </p:sp>
      <p:sp>
        <p:nvSpPr>
          <p:cNvPr id="4" name="Freeform 4"/>
          <p:cNvSpPr/>
          <p:nvPr/>
        </p:nvSpPr>
        <p:spPr>
          <a:xfrm>
            <a:off x="-1798954" y="-1664187"/>
            <a:ext cx="3597907" cy="3671334"/>
          </a:xfrm>
          <a:custGeom>
            <a:avLst/>
            <a:gdLst/>
            <a:ahLst/>
            <a:cxnLst/>
            <a:rect l="l" t="t" r="r" b="b"/>
            <a:pathLst>
              <a:path w="3597907" h="3671334">
                <a:moveTo>
                  <a:pt x="0" y="0"/>
                </a:moveTo>
                <a:lnTo>
                  <a:pt x="3597908" y="0"/>
                </a:lnTo>
                <a:lnTo>
                  <a:pt x="3597908" y="3671333"/>
                </a:lnTo>
                <a:lnTo>
                  <a:pt x="0" y="3671333"/>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sp>
      <p:sp>
        <p:nvSpPr>
          <p:cNvPr id="5" name="Freeform 5"/>
          <p:cNvSpPr/>
          <p:nvPr/>
        </p:nvSpPr>
        <p:spPr>
          <a:xfrm>
            <a:off x="4821653" y="3921251"/>
            <a:ext cx="10046902" cy="5333849"/>
          </a:xfrm>
          <a:custGeom>
            <a:avLst/>
            <a:gdLst/>
            <a:ahLst/>
            <a:cxnLst/>
            <a:rect l="l" t="t" r="r" b="b"/>
            <a:pathLst>
              <a:path w="10046902" h="5333849">
                <a:moveTo>
                  <a:pt x="0" y="0"/>
                </a:moveTo>
                <a:lnTo>
                  <a:pt x="10046901" y="0"/>
                </a:lnTo>
                <a:lnTo>
                  <a:pt x="10046901" y="5333849"/>
                </a:lnTo>
                <a:lnTo>
                  <a:pt x="0" y="5333849"/>
                </a:lnTo>
                <a:lnTo>
                  <a:pt x="0" y="0"/>
                </a:lnTo>
                <a:close/>
              </a:path>
            </a:pathLst>
          </a:custGeom>
          <a:blipFill>
            <a:blip r:embed="rId5" cstate="email">
              <a:extLst>
                <a:ext uri="{28A0092B-C50C-407E-A947-70E740481C1C}">
                  <a14:useLocalDpi xmlns:a14="http://schemas.microsoft.com/office/drawing/2010/main"/>
                </a:ext>
              </a:extLst>
            </a:blip>
            <a:stretch>
              <a:fillRect r="-1182"/>
            </a:stretch>
          </a:blipFill>
        </p:spPr>
      </p:sp>
      <p:sp>
        <p:nvSpPr>
          <p:cNvPr id="6" name="TextBox 6"/>
          <p:cNvSpPr txBox="1"/>
          <p:nvPr/>
        </p:nvSpPr>
        <p:spPr>
          <a:xfrm>
            <a:off x="2733793" y="2843949"/>
            <a:ext cx="13272318" cy="439127"/>
          </a:xfrm>
          <a:prstGeom prst="rect">
            <a:avLst/>
          </a:prstGeom>
        </p:spPr>
        <p:txBody>
          <a:bodyPr lIns="0" tIns="0" rIns="0" bIns="0" rtlCol="0" anchor="t">
            <a:spAutoFit/>
          </a:bodyPr>
          <a:lstStyle/>
          <a:p>
            <a:pPr algn="ctr">
              <a:lnSpc>
                <a:spcPts val="3621"/>
              </a:lnSpc>
            </a:pPr>
            <a:r>
              <a:rPr lang="en-US" sz="2586">
                <a:solidFill>
                  <a:srgbClr val="FFFFFF"/>
                </a:solidFill>
                <a:latin typeface="Montserrat Bold"/>
              </a:rPr>
              <a:t>Điền các dữ liệu còn trống</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503852" y="430924"/>
            <a:ext cx="16099471" cy="1819275"/>
          </a:xfrm>
          <a:prstGeom prst="rect">
            <a:avLst/>
          </a:prstGeom>
        </p:spPr>
        <p:txBody>
          <a:bodyPr lIns="0" tIns="0" rIns="0" bIns="0" rtlCol="0" anchor="t">
            <a:spAutoFit/>
          </a:bodyPr>
          <a:lstStyle/>
          <a:p>
            <a:pPr algn="ctr">
              <a:lnSpc>
                <a:spcPts val="14700"/>
              </a:lnSpc>
            </a:pPr>
            <a:r>
              <a:rPr lang="en-US" sz="10500">
                <a:solidFill>
                  <a:srgbClr val="FFFFFF"/>
                </a:solidFill>
                <a:latin typeface="Rokkitt Ultra-Bold"/>
              </a:rPr>
              <a:t>Tiền xử lý dữ liệu</a:t>
            </a:r>
          </a:p>
        </p:txBody>
      </p:sp>
      <p:sp>
        <p:nvSpPr>
          <p:cNvPr id="4" name="Freeform 4"/>
          <p:cNvSpPr/>
          <p:nvPr/>
        </p:nvSpPr>
        <p:spPr>
          <a:xfrm>
            <a:off x="-1798954" y="-1664187"/>
            <a:ext cx="3597907" cy="3671334"/>
          </a:xfrm>
          <a:custGeom>
            <a:avLst/>
            <a:gdLst/>
            <a:ahLst/>
            <a:cxnLst/>
            <a:rect l="l" t="t" r="r" b="b"/>
            <a:pathLst>
              <a:path w="3597907" h="3671334">
                <a:moveTo>
                  <a:pt x="0" y="0"/>
                </a:moveTo>
                <a:lnTo>
                  <a:pt x="3597908" y="0"/>
                </a:lnTo>
                <a:lnTo>
                  <a:pt x="3597908" y="3671333"/>
                </a:lnTo>
                <a:lnTo>
                  <a:pt x="0" y="3671333"/>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sp>
      <p:sp>
        <p:nvSpPr>
          <p:cNvPr id="5" name="Freeform 5"/>
          <p:cNvSpPr/>
          <p:nvPr/>
        </p:nvSpPr>
        <p:spPr>
          <a:xfrm>
            <a:off x="4619713" y="3924451"/>
            <a:ext cx="10165690" cy="5333849"/>
          </a:xfrm>
          <a:custGeom>
            <a:avLst/>
            <a:gdLst/>
            <a:ahLst/>
            <a:cxnLst/>
            <a:rect l="l" t="t" r="r" b="b"/>
            <a:pathLst>
              <a:path w="10165690" h="5333849">
                <a:moveTo>
                  <a:pt x="0" y="0"/>
                </a:moveTo>
                <a:lnTo>
                  <a:pt x="10165690" y="0"/>
                </a:lnTo>
                <a:lnTo>
                  <a:pt x="10165690" y="5333849"/>
                </a:lnTo>
                <a:lnTo>
                  <a:pt x="0" y="5333849"/>
                </a:lnTo>
                <a:lnTo>
                  <a:pt x="0" y="0"/>
                </a:lnTo>
                <a:close/>
              </a:path>
            </a:pathLst>
          </a:custGeom>
          <a:blipFill>
            <a:blip r:embed="rId5"/>
            <a:stretch>
              <a:fillRect/>
            </a:stretch>
          </a:blipFill>
        </p:spPr>
      </p:sp>
      <p:sp>
        <p:nvSpPr>
          <p:cNvPr id="6" name="TextBox 6"/>
          <p:cNvSpPr txBox="1"/>
          <p:nvPr/>
        </p:nvSpPr>
        <p:spPr>
          <a:xfrm>
            <a:off x="3066399" y="2570924"/>
            <a:ext cx="13272318" cy="1353527"/>
          </a:xfrm>
          <a:prstGeom prst="rect">
            <a:avLst/>
          </a:prstGeom>
        </p:spPr>
        <p:txBody>
          <a:bodyPr lIns="0" tIns="0" rIns="0" bIns="0" rtlCol="0" anchor="t">
            <a:spAutoFit/>
          </a:bodyPr>
          <a:lstStyle/>
          <a:p>
            <a:pPr algn="ctr">
              <a:lnSpc>
                <a:spcPts val="3621"/>
              </a:lnSpc>
            </a:pPr>
            <a:r>
              <a:rPr lang="en-US" sz="2586">
                <a:solidFill>
                  <a:srgbClr val="FFFFFF"/>
                </a:solidFill>
                <a:latin typeface="Montserrat Bold"/>
              </a:rPr>
              <a:t>Chuyển cột “Date” sang kiểu “datetime”. Sau đó tạo thêm các cột “Year” và “Month” từ cột “Date”</a:t>
            </a:r>
          </a:p>
          <a:p>
            <a:pPr algn="ctr">
              <a:lnSpc>
                <a:spcPts val="3621"/>
              </a:lnSpc>
            </a:pPr>
            <a:endParaRPr lang="en-US" sz="2586">
              <a:solidFill>
                <a:srgbClr val="FFFFFF"/>
              </a:solidFill>
              <a:latin typeface="Montserrat Bold"/>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503852" y="430924"/>
            <a:ext cx="16099471" cy="1819275"/>
          </a:xfrm>
          <a:prstGeom prst="rect">
            <a:avLst/>
          </a:prstGeom>
        </p:spPr>
        <p:txBody>
          <a:bodyPr lIns="0" tIns="0" rIns="0" bIns="0" rtlCol="0" anchor="t">
            <a:spAutoFit/>
          </a:bodyPr>
          <a:lstStyle/>
          <a:p>
            <a:pPr algn="ctr">
              <a:lnSpc>
                <a:spcPts val="14700"/>
              </a:lnSpc>
            </a:pPr>
            <a:r>
              <a:rPr lang="en-US" sz="10500">
                <a:solidFill>
                  <a:srgbClr val="FFFFFF"/>
                </a:solidFill>
                <a:latin typeface="Rokkitt Ultra-Bold"/>
              </a:rPr>
              <a:t>Tiền xử lý dữ liệu</a:t>
            </a:r>
          </a:p>
        </p:txBody>
      </p:sp>
      <p:sp>
        <p:nvSpPr>
          <p:cNvPr id="4" name="Freeform 4"/>
          <p:cNvSpPr/>
          <p:nvPr/>
        </p:nvSpPr>
        <p:spPr>
          <a:xfrm>
            <a:off x="-1798954" y="-1664187"/>
            <a:ext cx="3597907" cy="3671334"/>
          </a:xfrm>
          <a:custGeom>
            <a:avLst/>
            <a:gdLst/>
            <a:ahLst/>
            <a:cxnLst/>
            <a:rect l="l" t="t" r="r" b="b"/>
            <a:pathLst>
              <a:path w="3597907" h="3671334">
                <a:moveTo>
                  <a:pt x="0" y="0"/>
                </a:moveTo>
                <a:lnTo>
                  <a:pt x="3597908" y="0"/>
                </a:lnTo>
                <a:lnTo>
                  <a:pt x="3597908" y="3671333"/>
                </a:lnTo>
                <a:lnTo>
                  <a:pt x="0" y="3671333"/>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sp>
      <p:sp>
        <p:nvSpPr>
          <p:cNvPr id="5" name="Freeform 5"/>
          <p:cNvSpPr/>
          <p:nvPr/>
        </p:nvSpPr>
        <p:spPr>
          <a:xfrm>
            <a:off x="5923747" y="3838726"/>
            <a:ext cx="7259681" cy="5584370"/>
          </a:xfrm>
          <a:custGeom>
            <a:avLst/>
            <a:gdLst/>
            <a:ahLst/>
            <a:cxnLst/>
            <a:rect l="l" t="t" r="r" b="b"/>
            <a:pathLst>
              <a:path w="7259681" h="5584370">
                <a:moveTo>
                  <a:pt x="0" y="0"/>
                </a:moveTo>
                <a:lnTo>
                  <a:pt x="7259681" y="0"/>
                </a:lnTo>
                <a:lnTo>
                  <a:pt x="7259681" y="5584370"/>
                </a:lnTo>
                <a:lnTo>
                  <a:pt x="0" y="5584370"/>
                </a:lnTo>
                <a:lnTo>
                  <a:pt x="0" y="0"/>
                </a:lnTo>
                <a:close/>
              </a:path>
            </a:pathLst>
          </a:custGeom>
          <a:blipFill>
            <a:blip r:embed="rId5"/>
            <a:stretch>
              <a:fillRect/>
            </a:stretch>
          </a:blipFill>
        </p:spPr>
      </p:sp>
      <p:sp>
        <p:nvSpPr>
          <p:cNvPr id="6" name="TextBox 6"/>
          <p:cNvSpPr txBox="1"/>
          <p:nvPr/>
        </p:nvSpPr>
        <p:spPr>
          <a:xfrm>
            <a:off x="3066399" y="2570924"/>
            <a:ext cx="13272318" cy="896327"/>
          </a:xfrm>
          <a:prstGeom prst="rect">
            <a:avLst/>
          </a:prstGeom>
        </p:spPr>
        <p:txBody>
          <a:bodyPr lIns="0" tIns="0" rIns="0" bIns="0" rtlCol="0" anchor="t">
            <a:spAutoFit/>
          </a:bodyPr>
          <a:lstStyle/>
          <a:p>
            <a:pPr algn="ctr">
              <a:lnSpc>
                <a:spcPts val="3621"/>
              </a:lnSpc>
            </a:pPr>
            <a:r>
              <a:rPr lang="en-US" sz="2586">
                <a:solidFill>
                  <a:srgbClr val="FFFFFF"/>
                </a:solidFill>
                <a:latin typeface="Montserrat Bold"/>
              </a:rPr>
              <a:t>Tính doanh thu theo từng tháng. Nhận thấy năm 2010 chỉ có dữ liệu của tháng 12 nên xóa dữ liệu năm 2010</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2024974" y="-3342587"/>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AutoShape 4"/>
          <p:cNvSpPr/>
          <p:nvPr/>
        </p:nvSpPr>
        <p:spPr>
          <a:xfrm flipV="1">
            <a:off x="5831755" y="2876697"/>
            <a:ext cx="0" cy="3774193"/>
          </a:xfrm>
          <a:prstGeom prst="line">
            <a:avLst/>
          </a:prstGeom>
          <a:ln w="19050" cap="flat">
            <a:solidFill>
              <a:srgbClr val="FFFFFF"/>
            </a:solidFill>
            <a:prstDash val="solid"/>
            <a:headEnd type="none" w="sm" len="sm"/>
            <a:tailEnd type="none" w="sm" len="sm"/>
          </a:ln>
        </p:spPr>
      </p:sp>
      <p:sp>
        <p:nvSpPr>
          <p:cNvPr id="5" name="AutoShape 5"/>
          <p:cNvSpPr/>
          <p:nvPr/>
        </p:nvSpPr>
        <p:spPr>
          <a:xfrm flipV="1">
            <a:off x="11212434" y="2995855"/>
            <a:ext cx="0" cy="3774193"/>
          </a:xfrm>
          <a:prstGeom prst="line">
            <a:avLst/>
          </a:prstGeom>
          <a:ln w="19050" cap="flat">
            <a:solidFill>
              <a:srgbClr val="FFFFFF"/>
            </a:solidFill>
            <a:prstDash val="solid"/>
            <a:headEnd type="none" w="sm" len="sm"/>
            <a:tailEnd type="none" w="sm" len="sm"/>
          </a:ln>
        </p:spPr>
      </p:sp>
      <p:sp>
        <p:nvSpPr>
          <p:cNvPr id="6" name="Freeform 6"/>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sp>
      <p:sp>
        <p:nvSpPr>
          <p:cNvPr id="8" name="Freeform 8"/>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sp>
      <p:sp>
        <p:nvSpPr>
          <p:cNvPr id="9" name="Freeform 9"/>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sp>
      <p:sp>
        <p:nvSpPr>
          <p:cNvPr id="10" name="Freeform 10"/>
          <p:cNvSpPr/>
          <p:nvPr/>
        </p:nvSpPr>
        <p:spPr>
          <a:xfrm>
            <a:off x="808129" y="3353704"/>
            <a:ext cx="4669994" cy="3416344"/>
          </a:xfrm>
          <a:custGeom>
            <a:avLst/>
            <a:gdLst/>
            <a:ahLst/>
            <a:cxnLst/>
            <a:rect l="l" t="t" r="r" b="b"/>
            <a:pathLst>
              <a:path w="4669994" h="3416344">
                <a:moveTo>
                  <a:pt x="0" y="0"/>
                </a:moveTo>
                <a:lnTo>
                  <a:pt x="4669993" y="0"/>
                </a:lnTo>
                <a:lnTo>
                  <a:pt x="4669993" y="3416344"/>
                </a:lnTo>
                <a:lnTo>
                  <a:pt x="0" y="3416344"/>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sp>
      <p:sp>
        <p:nvSpPr>
          <p:cNvPr id="11" name="Freeform 11"/>
          <p:cNvSpPr/>
          <p:nvPr/>
        </p:nvSpPr>
        <p:spPr>
          <a:xfrm>
            <a:off x="6168782" y="3353704"/>
            <a:ext cx="4801656" cy="4457315"/>
          </a:xfrm>
          <a:custGeom>
            <a:avLst/>
            <a:gdLst/>
            <a:ahLst/>
            <a:cxnLst/>
            <a:rect l="l" t="t" r="r" b="b"/>
            <a:pathLst>
              <a:path w="4801656" h="4457315">
                <a:moveTo>
                  <a:pt x="0" y="0"/>
                </a:moveTo>
                <a:lnTo>
                  <a:pt x="4801656" y="0"/>
                </a:lnTo>
                <a:lnTo>
                  <a:pt x="4801656" y="4457315"/>
                </a:lnTo>
                <a:lnTo>
                  <a:pt x="0" y="4457315"/>
                </a:lnTo>
                <a:lnTo>
                  <a:pt x="0" y="0"/>
                </a:lnTo>
                <a:close/>
              </a:path>
            </a:pathLst>
          </a:custGeom>
          <a:blipFill>
            <a:blip r:embed="rId10" cstate="email">
              <a:extLst>
                <a:ext uri="{28A0092B-C50C-407E-A947-70E740481C1C}">
                  <a14:useLocalDpi xmlns:a14="http://schemas.microsoft.com/office/drawing/2010/main"/>
                </a:ext>
              </a:extLst>
            </a:blip>
            <a:stretch>
              <a:fillRect/>
            </a:stretch>
          </a:blipFill>
        </p:spPr>
      </p:sp>
      <p:sp>
        <p:nvSpPr>
          <p:cNvPr id="12" name="Freeform 12"/>
          <p:cNvSpPr/>
          <p:nvPr/>
        </p:nvSpPr>
        <p:spPr>
          <a:xfrm>
            <a:off x="11545809" y="3353704"/>
            <a:ext cx="5991651" cy="6075647"/>
          </a:xfrm>
          <a:custGeom>
            <a:avLst/>
            <a:gdLst/>
            <a:ahLst/>
            <a:cxnLst/>
            <a:rect l="l" t="t" r="r" b="b"/>
            <a:pathLst>
              <a:path w="5991651" h="6075647">
                <a:moveTo>
                  <a:pt x="0" y="0"/>
                </a:moveTo>
                <a:lnTo>
                  <a:pt x="5991652" y="0"/>
                </a:lnTo>
                <a:lnTo>
                  <a:pt x="5991652" y="6075647"/>
                </a:lnTo>
                <a:lnTo>
                  <a:pt x="0" y="6075647"/>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sp>
      <p:sp>
        <p:nvSpPr>
          <p:cNvPr id="13" name="Freeform 13"/>
          <p:cNvSpPr/>
          <p:nvPr/>
        </p:nvSpPr>
        <p:spPr>
          <a:xfrm>
            <a:off x="808129" y="7828349"/>
            <a:ext cx="4669994" cy="2137708"/>
          </a:xfrm>
          <a:custGeom>
            <a:avLst/>
            <a:gdLst/>
            <a:ahLst/>
            <a:cxnLst/>
            <a:rect l="l" t="t" r="r" b="b"/>
            <a:pathLst>
              <a:path w="4669994" h="2137708">
                <a:moveTo>
                  <a:pt x="0" y="0"/>
                </a:moveTo>
                <a:lnTo>
                  <a:pt x="4669993" y="0"/>
                </a:lnTo>
                <a:lnTo>
                  <a:pt x="4669993" y="2137708"/>
                </a:lnTo>
                <a:lnTo>
                  <a:pt x="0" y="2137708"/>
                </a:lnTo>
                <a:lnTo>
                  <a:pt x="0" y="0"/>
                </a:lnTo>
                <a:close/>
              </a:path>
            </a:pathLst>
          </a:custGeom>
          <a:blipFill>
            <a:blip r:embed="rId12" cstate="email">
              <a:extLst>
                <a:ext uri="{28A0092B-C50C-407E-A947-70E740481C1C}">
                  <a14:useLocalDpi xmlns:a14="http://schemas.microsoft.com/office/drawing/2010/main"/>
                </a:ext>
              </a:extLst>
            </a:blip>
            <a:stretch>
              <a:fillRect/>
            </a:stretch>
          </a:blipFill>
        </p:spPr>
      </p:sp>
      <p:sp>
        <p:nvSpPr>
          <p:cNvPr id="14" name="TextBox 14"/>
          <p:cNvSpPr txBox="1"/>
          <p:nvPr/>
        </p:nvSpPr>
        <p:spPr>
          <a:xfrm>
            <a:off x="1306861" y="449993"/>
            <a:ext cx="16230600" cy="1819275"/>
          </a:xfrm>
          <a:prstGeom prst="rect">
            <a:avLst/>
          </a:prstGeom>
        </p:spPr>
        <p:txBody>
          <a:bodyPr lIns="0" tIns="0" rIns="0" bIns="0" rtlCol="0" anchor="t">
            <a:spAutoFit/>
          </a:bodyPr>
          <a:lstStyle/>
          <a:p>
            <a:pPr algn="ctr">
              <a:lnSpc>
                <a:spcPts val="14700"/>
              </a:lnSpc>
            </a:pPr>
            <a:r>
              <a:rPr lang="en-US" sz="10500">
                <a:solidFill>
                  <a:srgbClr val="FFFFFF"/>
                </a:solidFill>
                <a:latin typeface="Rokkitt Ultra-Bold"/>
              </a:rPr>
              <a:t>Các thang đo đánh giá</a:t>
            </a:r>
          </a:p>
        </p:txBody>
      </p:sp>
      <p:sp>
        <p:nvSpPr>
          <p:cNvPr id="15" name="TextBox 15"/>
          <p:cNvSpPr txBox="1"/>
          <p:nvPr/>
        </p:nvSpPr>
        <p:spPr>
          <a:xfrm>
            <a:off x="1410265" y="2697893"/>
            <a:ext cx="3465721" cy="431800"/>
          </a:xfrm>
          <a:prstGeom prst="rect">
            <a:avLst/>
          </a:prstGeom>
        </p:spPr>
        <p:txBody>
          <a:bodyPr lIns="0" tIns="0" rIns="0" bIns="0" rtlCol="0" anchor="t">
            <a:spAutoFit/>
          </a:bodyPr>
          <a:lstStyle/>
          <a:p>
            <a:pPr>
              <a:lnSpc>
                <a:spcPts val="3499"/>
              </a:lnSpc>
            </a:pPr>
            <a:r>
              <a:rPr lang="en-US" sz="2499">
                <a:solidFill>
                  <a:srgbClr val="FFFFFF"/>
                </a:solidFill>
                <a:latin typeface="Neue Machina Ultra-Bold"/>
              </a:rPr>
              <a:t> Thang đo Support</a:t>
            </a:r>
          </a:p>
        </p:txBody>
      </p:sp>
      <p:sp>
        <p:nvSpPr>
          <p:cNvPr id="16" name="TextBox 16"/>
          <p:cNvSpPr txBox="1"/>
          <p:nvPr/>
        </p:nvSpPr>
        <p:spPr>
          <a:xfrm>
            <a:off x="6468943" y="2697893"/>
            <a:ext cx="3948832" cy="869950"/>
          </a:xfrm>
          <a:prstGeom prst="rect">
            <a:avLst/>
          </a:prstGeom>
        </p:spPr>
        <p:txBody>
          <a:bodyPr lIns="0" tIns="0" rIns="0" bIns="0" rtlCol="0" anchor="t">
            <a:spAutoFit/>
          </a:bodyPr>
          <a:lstStyle/>
          <a:p>
            <a:pPr algn="ctr">
              <a:lnSpc>
                <a:spcPts val="3499"/>
              </a:lnSpc>
            </a:pPr>
            <a:r>
              <a:rPr lang="en-US" sz="2499">
                <a:solidFill>
                  <a:srgbClr val="FFFFFF"/>
                </a:solidFill>
                <a:latin typeface="Neue Machina Ultra-Bold"/>
              </a:rPr>
              <a:t>Thang đo Confidence</a:t>
            </a:r>
          </a:p>
          <a:p>
            <a:pPr algn="ctr">
              <a:lnSpc>
                <a:spcPts val="3499"/>
              </a:lnSpc>
            </a:pPr>
            <a:endParaRPr lang="en-US" sz="2499">
              <a:solidFill>
                <a:srgbClr val="FFFFFF"/>
              </a:solidFill>
              <a:latin typeface="Neue Machina Ultra-Bold"/>
            </a:endParaRPr>
          </a:p>
        </p:txBody>
      </p:sp>
      <p:sp>
        <p:nvSpPr>
          <p:cNvPr id="17" name="TextBox 17"/>
          <p:cNvSpPr txBox="1"/>
          <p:nvPr/>
        </p:nvSpPr>
        <p:spPr>
          <a:xfrm>
            <a:off x="12687887" y="2751380"/>
            <a:ext cx="3516995" cy="431800"/>
          </a:xfrm>
          <a:prstGeom prst="rect">
            <a:avLst/>
          </a:prstGeom>
        </p:spPr>
        <p:txBody>
          <a:bodyPr lIns="0" tIns="0" rIns="0" bIns="0" rtlCol="0" anchor="t">
            <a:spAutoFit/>
          </a:bodyPr>
          <a:lstStyle/>
          <a:p>
            <a:pPr algn="ctr">
              <a:lnSpc>
                <a:spcPts val="3499"/>
              </a:lnSpc>
            </a:pPr>
            <a:r>
              <a:rPr lang="en-US" sz="2499">
                <a:solidFill>
                  <a:srgbClr val="FFFFFF"/>
                </a:solidFill>
                <a:latin typeface="Neue Machina Ultra-Bold"/>
              </a:rPr>
              <a:t>Thang đo Lift</a:t>
            </a:r>
          </a:p>
        </p:txBody>
      </p:sp>
      <p:sp>
        <p:nvSpPr>
          <p:cNvPr id="18" name="TextBox 18"/>
          <p:cNvSpPr txBox="1"/>
          <p:nvPr/>
        </p:nvSpPr>
        <p:spPr>
          <a:xfrm>
            <a:off x="808129" y="7198970"/>
            <a:ext cx="4669994" cy="869950"/>
          </a:xfrm>
          <a:prstGeom prst="rect">
            <a:avLst/>
          </a:prstGeom>
        </p:spPr>
        <p:txBody>
          <a:bodyPr lIns="0" tIns="0" rIns="0" bIns="0" rtlCol="0" anchor="t">
            <a:spAutoFit/>
          </a:bodyPr>
          <a:lstStyle/>
          <a:p>
            <a:pPr algn="ctr">
              <a:lnSpc>
                <a:spcPts val="3499"/>
              </a:lnSpc>
            </a:pPr>
            <a:r>
              <a:rPr lang="en-US" sz="2499">
                <a:solidFill>
                  <a:srgbClr val="FFFFFF"/>
                </a:solidFill>
                <a:latin typeface="Neue Machina Ultra-Bold"/>
              </a:rPr>
              <a:t>Thang đo Conviction</a:t>
            </a:r>
          </a:p>
          <a:p>
            <a:pPr>
              <a:lnSpc>
                <a:spcPts val="3499"/>
              </a:lnSpc>
            </a:pPr>
            <a:endParaRPr lang="en-US" sz="2499">
              <a:solidFill>
                <a:srgbClr val="FFFFFF"/>
              </a:solidFill>
              <a:latin typeface="Neue Machina Ultra-Bold"/>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3971137" y="594816"/>
            <a:ext cx="7465233" cy="7465233"/>
          </a:xfrm>
          <a:custGeom>
            <a:avLst/>
            <a:gdLst/>
            <a:ahLst/>
            <a:cxnLst/>
            <a:rect l="l" t="t" r="r" b="b"/>
            <a:pathLst>
              <a:path w="7465233" h="7465233">
                <a:moveTo>
                  <a:pt x="0" y="0"/>
                </a:moveTo>
                <a:lnTo>
                  <a:pt x="7465233" y="0"/>
                </a:lnTo>
                <a:lnTo>
                  <a:pt x="7465233" y="7465233"/>
                </a:lnTo>
                <a:lnTo>
                  <a:pt x="0" y="7465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95193" y="-4864633"/>
            <a:ext cx="9729266" cy="9729266"/>
          </a:xfrm>
          <a:custGeom>
            <a:avLst/>
            <a:gdLst/>
            <a:ahLst/>
            <a:cxnLst/>
            <a:rect l="l" t="t" r="r" b="b"/>
            <a:pathLst>
              <a:path w="9729266" h="9729266">
                <a:moveTo>
                  <a:pt x="0" y="0"/>
                </a:moveTo>
                <a:lnTo>
                  <a:pt x="9729267" y="0"/>
                </a:lnTo>
                <a:lnTo>
                  <a:pt x="9729267" y="9729266"/>
                </a:lnTo>
                <a:lnTo>
                  <a:pt x="0" y="972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0344677">
            <a:off x="-877637" y="-716602"/>
            <a:ext cx="4140717" cy="2443023"/>
          </a:xfrm>
          <a:custGeom>
            <a:avLst/>
            <a:gdLst/>
            <a:ahLst/>
            <a:cxnLst/>
            <a:rect l="l" t="t" r="r" b="b"/>
            <a:pathLst>
              <a:path w="4140717" h="2443023">
                <a:moveTo>
                  <a:pt x="0" y="0"/>
                </a:moveTo>
                <a:lnTo>
                  <a:pt x="4140716" y="0"/>
                </a:lnTo>
                <a:lnTo>
                  <a:pt x="4140716" y="2443023"/>
                </a:lnTo>
                <a:lnTo>
                  <a:pt x="0" y="2443023"/>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sp>
      <p:sp>
        <p:nvSpPr>
          <p:cNvPr id="5" name="Freeform 5"/>
          <p:cNvSpPr/>
          <p:nvPr/>
        </p:nvSpPr>
        <p:spPr>
          <a:xfrm>
            <a:off x="16054328" y="2050494"/>
            <a:ext cx="5382042" cy="5628279"/>
          </a:xfrm>
          <a:custGeom>
            <a:avLst/>
            <a:gdLst/>
            <a:ahLst/>
            <a:cxnLst/>
            <a:rect l="l" t="t" r="r" b="b"/>
            <a:pathLst>
              <a:path w="5382042" h="5628279">
                <a:moveTo>
                  <a:pt x="0" y="0"/>
                </a:moveTo>
                <a:lnTo>
                  <a:pt x="5382042" y="0"/>
                </a:lnTo>
                <a:lnTo>
                  <a:pt x="5382042" y="5628279"/>
                </a:lnTo>
                <a:lnTo>
                  <a:pt x="0" y="5628279"/>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sp>
      <p:sp>
        <p:nvSpPr>
          <p:cNvPr id="6" name="TextBox 6"/>
          <p:cNvSpPr txBox="1"/>
          <p:nvPr/>
        </p:nvSpPr>
        <p:spPr>
          <a:xfrm>
            <a:off x="274358" y="580790"/>
            <a:ext cx="17739285" cy="1819275"/>
          </a:xfrm>
          <a:prstGeom prst="rect">
            <a:avLst/>
          </a:prstGeom>
        </p:spPr>
        <p:txBody>
          <a:bodyPr lIns="0" tIns="0" rIns="0" bIns="0" rtlCol="0" anchor="t">
            <a:spAutoFit/>
          </a:bodyPr>
          <a:lstStyle/>
          <a:p>
            <a:pPr algn="ctr">
              <a:lnSpc>
                <a:spcPts val="14700"/>
              </a:lnSpc>
            </a:pPr>
            <a:r>
              <a:rPr lang="en-US" sz="10500">
                <a:solidFill>
                  <a:srgbClr val="FFFFFF"/>
                </a:solidFill>
                <a:latin typeface="Rokkitt Ultra-Bold"/>
              </a:rPr>
              <a:t>Phân tích, so sánh các kết quả</a:t>
            </a:r>
          </a:p>
        </p:txBody>
      </p:sp>
      <p:sp>
        <p:nvSpPr>
          <p:cNvPr id="7" name="TextBox 7"/>
          <p:cNvSpPr txBox="1"/>
          <p:nvPr/>
        </p:nvSpPr>
        <p:spPr>
          <a:xfrm>
            <a:off x="7717143" y="4204675"/>
            <a:ext cx="2853714" cy="413870"/>
          </a:xfrm>
          <a:prstGeom prst="rect">
            <a:avLst/>
          </a:prstGeom>
        </p:spPr>
        <p:txBody>
          <a:bodyPr lIns="0" tIns="0" rIns="0" bIns="0" rtlCol="0" anchor="t">
            <a:spAutoFit/>
          </a:bodyPr>
          <a:lstStyle/>
          <a:p>
            <a:pPr algn="ctr">
              <a:lnSpc>
                <a:spcPts val="3438"/>
              </a:lnSpc>
              <a:spcBef>
                <a:spcPct val="0"/>
              </a:spcBef>
            </a:pPr>
            <a:r>
              <a:rPr lang="en-US" sz="2455">
                <a:solidFill>
                  <a:srgbClr val="01204C"/>
                </a:solidFill>
                <a:latin typeface="Montserrat Medium"/>
              </a:rPr>
              <a:t>Product 2</a:t>
            </a:r>
          </a:p>
        </p:txBody>
      </p:sp>
      <p:sp>
        <p:nvSpPr>
          <p:cNvPr id="8" name="Freeform 8"/>
          <p:cNvSpPr/>
          <p:nvPr/>
        </p:nvSpPr>
        <p:spPr>
          <a:xfrm>
            <a:off x="4677109" y="4618545"/>
            <a:ext cx="8933782" cy="4401638"/>
          </a:xfrm>
          <a:custGeom>
            <a:avLst/>
            <a:gdLst/>
            <a:ahLst/>
            <a:cxnLst/>
            <a:rect l="l" t="t" r="r" b="b"/>
            <a:pathLst>
              <a:path w="8933782" h="4401638">
                <a:moveTo>
                  <a:pt x="0" y="0"/>
                </a:moveTo>
                <a:lnTo>
                  <a:pt x="8933782" y="0"/>
                </a:lnTo>
                <a:lnTo>
                  <a:pt x="8933782" y="4401638"/>
                </a:lnTo>
                <a:lnTo>
                  <a:pt x="0" y="4401638"/>
                </a:lnTo>
                <a:lnTo>
                  <a:pt x="0" y="0"/>
                </a:lnTo>
                <a:close/>
              </a:path>
            </a:pathLst>
          </a:custGeom>
          <a:blipFill>
            <a:blip r:embed="rId6"/>
            <a:stretch>
              <a:fillRect/>
            </a:stretch>
          </a:blipFill>
        </p:spPr>
      </p:sp>
      <p:grpSp>
        <p:nvGrpSpPr>
          <p:cNvPr id="9" name="Group 9"/>
          <p:cNvGrpSpPr/>
          <p:nvPr/>
        </p:nvGrpSpPr>
        <p:grpSpPr>
          <a:xfrm>
            <a:off x="669441" y="6246459"/>
            <a:ext cx="3216307" cy="1145809"/>
            <a:chOff x="0" y="0"/>
            <a:chExt cx="4288409" cy="1527746"/>
          </a:xfrm>
        </p:grpSpPr>
        <p:sp>
          <p:nvSpPr>
            <p:cNvPr id="10" name="Freeform 10"/>
            <p:cNvSpPr/>
            <p:nvPr/>
          </p:nvSpPr>
          <p:spPr>
            <a:xfrm>
              <a:off x="0" y="0"/>
              <a:ext cx="4288409" cy="1527746"/>
            </a:xfrm>
            <a:custGeom>
              <a:avLst/>
              <a:gdLst/>
              <a:ahLst/>
              <a:cxnLst/>
              <a:rect l="l" t="t" r="r" b="b"/>
              <a:pathLst>
                <a:path w="4288409" h="1527746">
                  <a:moveTo>
                    <a:pt x="0" y="0"/>
                  </a:moveTo>
                  <a:lnTo>
                    <a:pt x="4288409" y="0"/>
                  </a:lnTo>
                  <a:lnTo>
                    <a:pt x="4288409" y="1527746"/>
                  </a:lnTo>
                  <a:lnTo>
                    <a:pt x="0" y="1527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41729" y="472084"/>
              <a:ext cx="3804952" cy="535952"/>
            </a:xfrm>
            <a:prstGeom prst="rect">
              <a:avLst/>
            </a:prstGeom>
          </p:spPr>
          <p:txBody>
            <a:bodyPr lIns="0" tIns="0" rIns="0" bIns="0" rtlCol="0" anchor="t">
              <a:spAutoFit/>
            </a:bodyPr>
            <a:lstStyle/>
            <a:p>
              <a:pPr algn="ctr">
                <a:lnSpc>
                  <a:spcPts val="3438"/>
                </a:lnSpc>
                <a:spcBef>
                  <a:spcPct val="0"/>
                </a:spcBef>
              </a:pPr>
              <a:r>
                <a:rPr lang="en-US" sz="2455">
                  <a:solidFill>
                    <a:srgbClr val="01204C"/>
                  </a:solidFill>
                  <a:latin typeface="Montserrat Medium"/>
                </a:rPr>
                <a:t>Apriori</a:t>
              </a:r>
            </a:p>
          </p:txBody>
        </p:sp>
      </p:grpSp>
      <p:grpSp>
        <p:nvGrpSpPr>
          <p:cNvPr id="12" name="Group 12"/>
          <p:cNvGrpSpPr/>
          <p:nvPr/>
        </p:nvGrpSpPr>
        <p:grpSpPr>
          <a:xfrm>
            <a:off x="14446175" y="6246459"/>
            <a:ext cx="3216307" cy="1145809"/>
            <a:chOff x="0" y="0"/>
            <a:chExt cx="4288409" cy="1527746"/>
          </a:xfrm>
        </p:grpSpPr>
        <p:sp>
          <p:nvSpPr>
            <p:cNvPr id="13" name="Freeform 13"/>
            <p:cNvSpPr/>
            <p:nvPr/>
          </p:nvSpPr>
          <p:spPr>
            <a:xfrm>
              <a:off x="0" y="0"/>
              <a:ext cx="4288409" cy="1527746"/>
            </a:xfrm>
            <a:custGeom>
              <a:avLst/>
              <a:gdLst/>
              <a:ahLst/>
              <a:cxnLst/>
              <a:rect l="l" t="t" r="r" b="b"/>
              <a:pathLst>
                <a:path w="4288409" h="1527746">
                  <a:moveTo>
                    <a:pt x="0" y="0"/>
                  </a:moveTo>
                  <a:lnTo>
                    <a:pt x="4288409" y="0"/>
                  </a:lnTo>
                  <a:lnTo>
                    <a:pt x="4288409" y="1527746"/>
                  </a:lnTo>
                  <a:lnTo>
                    <a:pt x="0" y="1527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41729" y="472084"/>
              <a:ext cx="3804952" cy="535952"/>
            </a:xfrm>
            <a:prstGeom prst="rect">
              <a:avLst/>
            </a:prstGeom>
          </p:spPr>
          <p:txBody>
            <a:bodyPr lIns="0" tIns="0" rIns="0" bIns="0" rtlCol="0" anchor="t">
              <a:spAutoFit/>
            </a:bodyPr>
            <a:lstStyle/>
            <a:p>
              <a:pPr algn="ctr">
                <a:lnSpc>
                  <a:spcPts val="3438"/>
                </a:lnSpc>
                <a:spcBef>
                  <a:spcPct val="0"/>
                </a:spcBef>
              </a:pPr>
              <a:r>
                <a:rPr lang="en-US" sz="2455">
                  <a:solidFill>
                    <a:srgbClr val="01204C"/>
                  </a:solidFill>
                  <a:latin typeface="Montserrat Medium"/>
                </a:rPr>
                <a:t>FP-Growth</a:t>
              </a:r>
            </a:p>
          </p:txBody>
        </p:sp>
      </p:grpSp>
      <p:sp>
        <p:nvSpPr>
          <p:cNvPr id="15" name="TextBox 15"/>
          <p:cNvSpPr txBox="1"/>
          <p:nvPr/>
        </p:nvSpPr>
        <p:spPr>
          <a:xfrm>
            <a:off x="2166714" y="2891345"/>
            <a:ext cx="13954572" cy="1727200"/>
          </a:xfrm>
          <a:prstGeom prst="rect">
            <a:avLst/>
          </a:prstGeom>
        </p:spPr>
        <p:txBody>
          <a:bodyPr lIns="0" tIns="0" rIns="0" bIns="0" rtlCol="0" anchor="t">
            <a:spAutoFit/>
          </a:bodyPr>
          <a:lstStyle/>
          <a:p>
            <a:pPr algn="ctr">
              <a:lnSpc>
                <a:spcPts val="3499"/>
              </a:lnSpc>
            </a:pPr>
            <a:r>
              <a:rPr lang="en-US" sz="2499">
                <a:solidFill>
                  <a:srgbClr val="FFFFFF"/>
                </a:solidFill>
                <a:latin typeface="Montserrat Bold"/>
              </a:rPr>
              <a:t>Chúng tôi đã tìm được 15 nhóm sản phẩm phổ biến nhất dựa trên danh sách hóa đơn của khách hàng đã cung cấp với những hệ số như trên, cần chú ý tới chỉ số tin cậy là trên 60% và thước đo trên 86%. </a:t>
            </a:r>
          </a:p>
          <a:p>
            <a:pPr algn="just">
              <a:lnSpc>
                <a:spcPts val="3499"/>
              </a:lnSpc>
            </a:pPr>
            <a:endParaRPr lang="en-US" sz="2499">
              <a:solidFill>
                <a:srgbClr val="FFFFFF"/>
              </a:solidFill>
              <a:latin typeface="Montserrat Bold"/>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28381" y="2514278"/>
            <a:ext cx="7960041" cy="6915073"/>
            <a:chOff x="0" y="0"/>
            <a:chExt cx="2007919" cy="1744326"/>
          </a:xfrm>
        </p:grpSpPr>
        <p:sp>
          <p:nvSpPr>
            <p:cNvPr id="4" name="Freeform 4"/>
            <p:cNvSpPr/>
            <p:nvPr/>
          </p:nvSpPr>
          <p:spPr>
            <a:xfrm>
              <a:off x="0" y="0"/>
              <a:ext cx="2007919" cy="1744326"/>
            </a:xfrm>
            <a:custGeom>
              <a:avLst/>
              <a:gdLst/>
              <a:ahLst/>
              <a:cxnLst/>
              <a:rect l="l" t="t" r="r" b="b"/>
              <a:pathLst>
                <a:path w="2007919" h="1744326">
                  <a:moveTo>
                    <a:pt x="1883459" y="1744326"/>
                  </a:moveTo>
                  <a:lnTo>
                    <a:pt x="124460" y="1744326"/>
                  </a:lnTo>
                  <a:cubicBezTo>
                    <a:pt x="55880" y="1744326"/>
                    <a:pt x="0" y="1688446"/>
                    <a:pt x="0" y="1619866"/>
                  </a:cubicBezTo>
                  <a:lnTo>
                    <a:pt x="0" y="124460"/>
                  </a:lnTo>
                  <a:cubicBezTo>
                    <a:pt x="0" y="55880"/>
                    <a:pt x="55880" y="0"/>
                    <a:pt x="124460" y="0"/>
                  </a:cubicBezTo>
                  <a:lnTo>
                    <a:pt x="1883459" y="0"/>
                  </a:lnTo>
                  <a:cubicBezTo>
                    <a:pt x="1952039" y="0"/>
                    <a:pt x="2007919" y="55880"/>
                    <a:pt x="2007919" y="124460"/>
                  </a:cubicBezTo>
                  <a:lnTo>
                    <a:pt x="2007919" y="1619866"/>
                  </a:lnTo>
                  <a:cubicBezTo>
                    <a:pt x="2007919" y="1688446"/>
                    <a:pt x="1952039" y="1744326"/>
                    <a:pt x="1883459" y="1744326"/>
                  </a:cubicBezTo>
                  <a:close/>
                </a:path>
              </a:pathLst>
            </a:custGeom>
            <a:solidFill>
              <a:srgbClr val="2D2F30">
                <a:alpha val="30980"/>
              </a:srgbClr>
            </a:solidFill>
          </p:spPr>
        </p:sp>
      </p:grpSp>
      <p:sp>
        <p:nvSpPr>
          <p:cNvPr id="5" name="AutoShape 5"/>
          <p:cNvSpPr/>
          <p:nvPr/>
        </p:nvSpPr>
        <p:spPr>
          <a:xfrm flipV="1">
            <a:off x="9208575" y="3109151"/>
            <a:ext cx="0" cy="5458221"/>
          </a:xfrm>
          <a:prstGeom prst="line">
            <a:avLst/>
          </a:prstGeom>
          <a:ln w="28575" cap="flat">
            <a:solidFill>
              <a:srgbClr val="FFFFFF"/>
            </a:solidFill>
            <a:prstDash val="solid"/>
            <a:headEnd type="none" w="sm" len="sm"/>
            <a:tailEnd type="none" w="sm" len="sm"/>
          </a:ln>
        </p:spPr>
      </p:sp>
      <p:grpSp>
        <p:nvGrpSpPr>
          <p:cNvPr id="6" name="Group 6"/>
          <p:cNvGrpSpPr/>
          <p:nvPr/>
        </p:nvGrpSpPr>
        <p:grpSpPr>
          <a:xfrm>
            <a:off x="9799579" y="2514278"/>
            <a:ext cx="7611629" cy="6915073"/>
            <a:chOff x="0" y="0"/>
            <a:chExt cx="1920032" cy="1744326"/>
          </a:xfrm>
        </p:grpSpPr>
        <p:sp>
          <p:nvSpPr>
            <p:cNvPr id="7" name="Freeform 7"/>
            <p:cNvSpPr/>
            <p:nvPr/>
          </p:nvSpPr>
          <p:spPr>
            <a:xfrm>
              <a:off x="0" y="0"/>
              <a:ext cx="1920033" cy="1744326"/>
            </a:xfrm>
            <a:custGeom>
              <a:avLst/>
              <a:gdLst/>
              <a:ahLst/>
              <a:cxnLst/>
              <a:rect l="l" t="t" r="r" b="b"/>
              <a:pathLst>
                <a:path w="1920033" h="1744326">
                  <a:moveTo>
                    <a:pt x="1795572" y="1744326"/>
                  </a:moveTo>
                  <a:lnTo>
                    <a:pt x="124460" y="1744326"/>
                  </a:lnTo>
                  <a:cubicBezTo>
                    <a:pt x="55880" y="1744326"/>
                    <a:pt x="0" y="1688446"/>
                    <a:pt x="0" y="1619866"/>
                  </a:cubicBezTo>
                  <a:lnTo>
                    <a:pt x="0" y="124460"/>
                  </a:lnTo>
                  <a:cubicBezTo>
                    <a:pt x="0" y="55880"/>
                    <a:pt x="55880" y="0"/>
                    <a:pt x="124460" y="0"/>
                  </a:cubicBezTo>
                  <a:lnTo>
                    <a:pt x="1795573" y="0"/>
                  </a:lnTo>
                  <a:cubicBezTo>
                    <a:pt x="1864152" y="0"/>
                    <a:pt x="1920033" y="55880"/>
                    <a:pt x="1920033" y="124460"/>
                  </a:cubicBezTo>
                  <a:lnTo>
                    <a:pt x="1920033" y="1619866"/>
                  </a:lnTo>
                  <a:cubicBezTo>
                    <a:pt x="1920033" y="1688446"/>
                    <a:pt x="1864152" y="1744326"/>
                    <a:pt x="1795573" y="1744326"/>
                  </a:cubicBezTo>
                  <a:close/>
                </a:path>
              </a:pathLst>
            </a:custGeom>
            <a:solidFill>
              <a:srgbClr val="2D2F30">
                <a:alpha val="30980"/>
              </a:srgbClr>
            </a:solidFill>
          </p:spPr>
        </p:sp>
      </p:grpSp>
      <p:sp>
        <p:nvSpPr>
          <p:cNvPr id="8" name="Freeform 8"/>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sp>
      <p:sp>
        <p:nvSpPr>
          <p:cNvPr id="10" name="Freeform 10"/>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sp>
      <p:sp>
        <p:nvSpPr>
          <p:cNvPr id="11" name="TextBox 11"/>
          <p:cNvSpPr txBox="1"/>
          <p:nvPr/>
        </p:nvSpPr>
        <p:spPr>
          <a:xfrm>
            <a:off x="1549153" y="571500"/>
            <a:ext cx="15710147" cy="1819275"/>
          </a:xfrm>
          <a:prstGeom prst="rect">
            <a:avLst/>
          </a:prstGeom>
        </p:spPr>
        <p:txBody>
          <a:bodyPr lIns="0" tIns="0" rIns="0" bIns="0" rtlCol="0" anchor="t">
            <a:spAutoFit/>
          </a:bodyPr>
          <a:lstStyle/>
          <a:p>
            <a:pPr algn="ctr">
              <a:lnSpc>
                <a:spcPts val="14700"/>
              </a:lnSpc>
            </a:pPr>
            <a:r>
              <a:rPr lang="en-US" sz="10500">
                <a:solidFill>
                  <a:srgbClr val="FFFFFF"/>
                </a:solidFill>
                <a:latin typeface="Rokkitt Ultra-Bold"/>
              </a:rPr>
              <a:t>So sánh phương pháp</a:t>
            </a:r>
          </a:p>
        </p:txBody>
      </p:sp>
      <p:sp>
        <p:nvSpPr>
          <p:cNvPr id="12" name="TextBox 12"/>
          <p:cNvSpPr txBox="1"/>
          <p:nvPr/>
        </p:nvSpPr>
        <p:spPr>
          <a:xfrm>
            <a:off x="952500" y="2731326"/>
            <a:ext cx="7098787" cy="679450"/>
          </a:xfrm>
          <a:prstGeom prst="rect">
            <a:avLst/>
          </a:prstGeom>
        </p:spPr>
        <p:txBody>
          <a:bodyPr lIns="0" tIns="0" rIns="0" bIns="0" rtlCol="0" anchor="t">
            <a:spAutoFit/>
          </a:bodyPr>
          <a:lstStyle/>
          <a:p>
            <a:pPr algn="ctr">
              <a:lnSpc>
                <a:spcPts val="5599"/>
              </a:lnSpc>
            </a:pPr>
            <a:r>
              <a:rPr lang="en-US" sz="3999">
                <a:solidFill>
                  <a:srgbClr val="FFFFFF"/>
                </a:solidFill>
                <a:latin typeface="Neue Machina Ultra-Bold"/>
              </a:rPr>
              <a:t>Apriori</a:t>
            </a:r>
          </a:p>
        </p:txBody>
      </p:sp>
      <p:sp>
        <p:nvSpPr>
          <p:cNvPr id="13" name="TextBox 13"/>
          <p:cNvSpPr txBox="1"/>
          <p:nvPr/>
        </p:nvSpPr>
        <p:spPr>
          <a:xfrm>
            <a:off x="1028700" y="3553993"/>
            <a:ext cx="7022587" cy="5924550"/>
          </a:xfrm>
          <a:prstGeom prst="rect">
            <a:avLst/>
          </a:prstGeom>
        </p:spPr>
        <p:txBody>
          <a:bodyPr lIns="0" tIns="0" rIns="0" bIns="0" rtlCol="0" anchor="t">
            <a:spAutoFit/>
          </a:bodyPr>
          <a:lstStyle/>
          <a:p>
            <a:pPr marL="539751" lvl="1" indent="-269876">
              <a:lnSpc>
                <a:spcPts val="4275"/>
              </a:lnSpc>
              <a:buFont typeface="Arial"/>
              <a:buChar char="•"/>
            </a:pPr>
            <a:r>
              <a:rPr lang="en-US" sz="2500">
                <a:solidFill>
                  <a:srgbClr val="FFFFFF"/>
                </a:solidFill>
                <a:latin typeface="Montserrat"/>
              </a:rPr>
              <a:t>Sử dụng defaultdict(list) để nhóm các mục theo giá trị của cột “BillNo”</a:t>
            </a:r>
          </a:p>
          <a:p>
            <a:pPr marL="539751" lvl="1" indent="-269876">
              <a:lnSpc>
                <a:spcPts val="4275"/>
              </a:lnSpc>
              <a:buFont typeface="Arial"/>
              <a:buChar char="•"/>
            </a:pPr>
            <a:r>
              <a:rPr lang="en-US" sz="2500">
                <a:solidFill>
                  <a:srgbClr val="FFFFFF"/>
                </a:solidFill>
                <a:latin typeface="Montserrat"/>
              </a:rPr>
              <a:t>Tạo một từ điển mới để lưu trữ dữ liệu nhóm</a:t>
            </a:r>
          </a:p>
          <a:p>
            <a:pPr marL="539751" lvl="1" indent="-269876">
              <a:lnSpc>
                <a:spcPts val="4275"/>
              </a:lnSpc>
              <a:buFont typeface="Arial"/>
              <a:buChar char="•"/>
            </a:pPr>
            <a:r>
              <a:rPr lang="en-US" sz="2500">
                <a:solidFill>
                  <a:srgbClr val="FFFFFF"/>
                </a:solidFill>
                <a:latin typeface="Montserrat"/>
              </a:rPr>
              <a:t>Sử dụng zip để lặp qua dữ liệu, điều này phù hợp khi DataFrame ta tạo mới ở trên “df1” có cùng kích thước với cột “BillNo” và “Itemname”.</a:t>
            </a:r>
          </a:p>
          <a:p>
            <a:pPr marL="539751" lvl="1" indent="-269876">
              <a:lnSpc>
                <a:spcPts val="4275"/>
              </a:lnSpc>
              <a:buFont typeface="Arial"/>
              <a:buChar char="•"/>
            </a:pPr>
            <a:r>
              <a:rPr lang="en-US" sz="2500">
                <a:solidFill>
                  <a:srgbClr val="FFFFFF"/>
                </a:solidFill>
                <a:latin typeface="Montserrat"/>
              </a:rPr>
              <a:t>Tận dụng các cấu trúc dữ liệu python cơ bản như danh sách và từ điển</a:t>
            </a:r>
          </a:p>
          <a:p>
            <a:pPr>
              <a:lnSpc>
                <a:spcPts val="4275"/>
              </a:lnSpc>
            </a:pPr>
            <a:endParaRPr lang="en-US" sz="2500">
              <a:solidFill>
                <a:srgbClr val="FFFFFF"/>
              </a:solidFill>
              <a:latin typeface="Montserrat"/>
            </a:endParaRPr>
          </a:p>
        </p:txBody>
      </p:sp>
      <p:sp>
        <p:nvSpPr>
          <p:cNvPr id="14" name="TextBox 14"/>
          <p:cNvSpPr txBox="1"/>
          <p:nvPr/>
        </p:nvSpPr>
        <p:spPr>
          <a:xfrm>
            <a:off x="9960533" y="2731326"/>
            <a:ext cx="7450675" cy="679450"/>
          </a:xfrm>
          <a:prstGeom prst="rect">
            <a:avLst/>
          </a:prstGeom>
        </p:spPr>
        <p:txBody>
          <a:bodyPr lIns="0" tIns="0" rIns="0" bIns="0" rtlCol="0" anchor="t">
            <a:spAutoFit/>
          </a:bodyPr>
          <a:lstStyle/>
          <a:p>
            <a:pPr algn="ctr">
              <a:lnSpc>
                <a:spcPts val="5599"/>
              </a:lnSpc>
            </a:pPr>
            <a:r>
              <a:rPr lang="en-US" sz="3999">
                <a:solidFill>
                  <a:srgbClr val="FFFFFF"/>
                </a:solidFill>
                <a:latin typeface="Neue Machina Ultra-Bold"/>
              </a:rPr>
              <a:t> FP – growth</a:t>
            </a:r>
          </a:p>
        </p:txBody>
      </p:sp>
      <p:sp>
        <p:nvSpPr>
          <p:cNvPr id="15" name="TextBox 15"/>
          <p:cNvSpPr txBox="1"/>
          <p:nvPr/>
        </p:nvSpPr>
        <p:spPr>
          <a:xfrm>
            <a:off x="10520970" y="3723914"/>
            <a:ext cx="6890237" cy="4371975"/>
          </a:xfrm>
          <a:prstGeom prst="rect">
            <a:avLst/>
          </a:prstGeom>
        </p:spPr>
        <p:txBody>
          <a:bodyPr lIns="0" tIns="0" rIns="0" bIns="0" rtlCol="0" anchor="t">
            <a:spAutoFit/>
          </a:bodyPr>
          <a:lstStyle/>
          <a:p>
            <a:pPr marL="539751" lvl="1" indent="-269876">
              <a:lnSpc>
                <a:spcPts val="4350"/>
              </a:lnSpc>
              <a:buFont typeface="Arial"/>
              <a:buChar char="•"/>
            </a:pPr>
            <a:r>
              <a:rPr lang="en-US" sz="2500">
                <a:solidFill>
                  <a:srgbClr val="FFFFFF"/>
                </a:solidFill>
                <a:latin typeface="Montserrat"/>
              </a:rPr>
              <a:t>Sử dụng groupby để nhóm các mục theo giá trị của cột “BillNo”</a:t>
            </a:r>
          </a:p>
          <a:p>
            <a:pPr marL="539751" lvl="1" indent="-269876">
              <a:lnSpc>
                <a:spcPts val="4350"/>
              </a:lnSpc>
              <a:buFont typeface="Arial"/>
              <a:buChar char="•"/>
            </a:pPr>
            <a:r>
              <a:rPr lang="en-US" sz="2500">
                <a:solidFill>
                  <a:srgbClr val="FFFFFF"/>
                </a:solidFill>
                <a:latin typeface="Montserrat"/>
              </a:rPr>
              <a:t>Sử dụng mlxtend để thực hiện phân tích mẫu phổ biến và quy tắc kết hợp sử dụng FP – growth</a:t>
            </a:r>
          </a:p>
          <a:p>
            <a:pPr marL="539751" lvl="1" indent="-269876">
              <a:lnSpc>
                <a:spcPts val="4350"/>
              </a:lnSpc>
              <a:buFont typeface="Arial"/>
              <a:buChar char="•"/>
            </a:pPr>
            <a:r>
              <a:rPr lang="en-US" sz="2500">
                <a:solidFill>
                  <a:srgbClr val="FFFFFF"/>
                </a:solidFill>
                <a:latin typeface="Montserrat"/>
              </a:rPr>
              <a:t>Có thể sử dụng cho các bộ dữ liệu lớn với hiệu suất cao hơn so với các cách tiếp cận cơ bản.</a:t>
            </a: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28381" y="2514278"/>
            <a:ext cx="7960041" cy="7507189"/>
            <a:chOff x="0" y="0"/>
            <a:chExt cx="2007919" cy="1893688"/>
          </a:xfrm>
        </p:grpSpPr>
        <p:sp>
          <p:nvSpPr>
            <p:cNvPr id="4" name="Freeform 4"/>
            <p:cNvSpPr/>
            <p:nvPr/>
          </p:nvSpPr>
          <p:spPr>
            <a:xfrm>
              <a:off x="0" y="0"/>
              <a:ext cx="2007919" cy="1893688"/>
            </a:xfrm>
            <a:custGeom>
              <a:avLst/>
              <a:gdLst/>
              <a:ahLst/>
              <a:cxnLst/>
              <a:rect l="l" t="t" r="r" b="b"/>
              <a:pathLst>
                <a:path w="2007919" h="1893688">
                  <a:moveTo>
                    <a:pt x="1883459" y="1893688"/>
                  </a:moveTo>
                  <a:lnTo>
                    <a:pt x="124460" y="1893688"/>
                  </a:lnTo>
                  <a:cubicBezTo>
                    <a:pt x="55880" y="1893688"/>
                    <a:pt x="0" y="1837808"/>
                    <a:pt x="0" y="1769227"/>
                  </a:cubicBezTo>
                  <a:lnTo>
                    <a:pt x="0" y="124460"/>
                  </a:lnTo>
                  <a:cubicBezTo>
                    <a:pt x="0" y="55880"/>
                    <a:pt x="55880" y="0"/>
                    <a:pt x="124460" y="0"/>
                  </a:cubicBezTo>
                  <a:lnTo>
                    <a:pt x="1883459" y="0"/>
                  </a:lnTo>
                  <a:cubicBezTo>
                    <a:pt x="1952039" y="0"/>
                    <a:pt x="2007919" y="55880"/>
                    <a:pt x="2007919" y="124460"/>
                  </a:cubicBezTo>
                  <a:lnTo>
                    <a:pt x="2007919" y="1769228"/>
                  </a:lnTo>
                  <a:cubicBezTo>
                    <a:pt x="2007919" y="1837808"/>
                    <a:pt x="1952039" y="1893688"/>
                    <a:pt x="1883459" y="1893688"/>
                  </a:cubicBezTo>
                  <a:close/>
                </a:path>
              </a:pathLst>
            </a:custGeom>
            <a:solidFill>
              <a:srgbClr val="2D2F30">
                <a:alpha val="30980"/>
              </a:srgbClr>
            </a:solidFill>
          </p:spPr>
        </p:sp>
      </p:grpSp>
      <p:sp>
        <p:nvSpPr>
          <p:cNvPr id="5" name="AutoShape 5"/>
          <p:cNvSpPr/>
          <p:nvPr/>
        </p:nvSpPr>
        <p:spPr>
          <a:xfrm flipV="1">
            <a:off x="9208575" y="3109151"/>
            <a:ext cx="0" cy="5458221"/>
          </a:xfrm>
          <a:prstGeom prst="line">
            <a:avLst/>
          </a:prstGeom>
          <a:ln w="28575" cap="flat">
            <a:solidFill>
              <a:srgbClr val="FFFFFF"/>
            </a:solidFill>
            <a:prstDash val="solid"/>
            <a:headEnd type="none" w="sm" len="sm"/>
            <a:tailEnd type="none" w="sm" len="sm"/>
          </a:ln>
        </p:spPr>
      </p:sp>
      <p:grpSp>
        <p:nvGrpSpPr>
          <p:cNvPr id="6" name="Group 6"/>
          <p:cNvGrpSpPr/>
          <p:nvPr/>
        </p:nvGrpSpPr>
        <p:grpSpPr>
          <a:xfrm>
            <a:off x="9799579" y="2514278"/>
            <a:ext cx="7611629" cy="7408290"/>
            <a:chOff x="0" y="0"/>
            <a:chExt cx="1920032" cy="1868740"/>
          </a:xfrm>
        </p:grpSpPr>
        <p:sp>
          <p:nvSpPr>
            <p:cNvPr id="7" name="Freeform 7"/>
            <p:cNvSpPr/>
            <p:nvPr/>
          </p:nvSpPr>
          <p:spPr>
            <a:xfrm>
              <a:off x="0" y="0"/>
              <a:ext cx="1920033" cy="1868741"/>
            </a:xfrm>
            <a:custGeom>
              <a:avLst/>
              <a:gdLst/>
              <a:ahLst/>
              <a:cxnLst/>
              <a:rect l="l" t="t" r="r" b="b"/>
              <a:pathLst>
                <a:path w="1920033" h="1868741">
                  <a:moveTo>
                    <a:pt x="1795572" y="1868740"/>
                  </a:moveTo>
                  <a:lnTo>
                    <a:pt x="124460" y="1868740"/>
                  </a:lnTo>
                  <a:cubicBezTo>
                    <a:pt x="55880" y="1868740"/>
                    <a:pt x="0" y="1812860"/>
                    <a:pt x="0" y="1744280"/>
                  </a:cubicBezTo>
                  <a:lnTo>
                    <a:pt x="0" y="124460"/>
                  </a:lnTo>
                  <a:cubicBezTo>
                    <a:pt x="0" y="55880"/>
                    <a:pt x="55880" y="0"/>
                    <a:pt x="124460" y="0"/>
                  </a:cubicBezTo>
                  <a:lnTo>
                    <a:pt x="1795573" y="0"/>
                  </a:lnTo>
                  <a:cubicBezTo>
                    <a:pt x="1864152" y="0"/>
                    <a:pt x="1920033" y="55880"/>
                    <a:pt x="1920033" y="124460"/>
                  </a:cubicBezTo>
                  <a:lnTo>
                    <a:pt x="1920033" y="1744281"/>
                  </a:lnTo>
                  <a:cubicBezTo>
                    <a:pt x="1920033" y="1812860"/>
                    <a:pt x="1864152" y="1868741"/>
                    <a:pt x="1795573" y="1868741"/>
                  </a:cubicBezTo>
                  <a:close/>
                </a:path>
              </a:pathLst>
            </a:custGeom>
            <a:solidFill>
              <a:srgbClr val="2D2F30">
                <a:alpha val="30980"/>
              </a:srgbClr>
            </a:solidFill>
          </p:spPr>
        </p:sp>
      </p:grpSp>
      <p:sp>
        <p:nvSpPr>
          <p:cNvPr id="8" name="Freeform 8"/>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sp>
      <p:sp>
        <p:nvSpPr>
          <p:cNvPr id="10" name="Freeform 10"/>
          <p:cNvSpPr/>
          <p:nvPr/>
        </p:nvSpPr>
        <p:spPr>
          <a:xfrm>
            <a:off x="17259300" y="5570369"/>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sp>
      <p:sp>
        <p:nvSpPr>
          <p:cNvPr id="11" name="TextBox 11"/>
          <p:cNvSpPr txBox="1"/>
          <p:nvPr/>
        </p:nvSpPr>
        <p:spPr>
          <a:xfrm>
            <a:off x="1701060" y="371153"/>
            <a:ext cx="15710147" cy="1819275"/>
          </a:xfrm>
          <a:prstGeom prst="rect">
            <a:avLst/>
          </a:prstGeom>
        </p:spPr>
        <p:txBody>
          <a:bodyPr lIns="0" tIns="0" rIns="0" bIns="0" rtlCol="0" anchor="t">
            <a:spAutoFit/>
          </a:bodyPr>
          <a:lstStyle/>
          <a:p>
            <a:pPr algn="ctr">
              <a:lnSpc>
                <a:spcPts val="14700"/>
              </a:lnSpc>
            </a:pPr>
            <a:r>
              <a:rPr lang="en-US" sz="10500">
                <a:solidFill>
                  <a:srgbClr val="FFFFFF"/>
                </a:solidFill>
                <a:latin typeface="Rokkitt Ultra-Bold"/>
              </a:rPr>
              <a:t>Ưu, nhược điểm</a:t>
            </a:r>
          </a:p>
        </p:txBody>
      </p:sp>
      <p:sp>
        <p:nvSpPr>
          <p:cNvPr id="12" name="TextBox 12"/>
          <p:cNvSpPr txBox="1"/>
          <p:nvPr/>
        </p:nvSpPr>
        <p:spPr>
          <a:xfrm>
            <a:off x="952500" y="2731326"/>
            <a:ext cx="7098787" cy="679450"/>
          </a:xfrm>
          <a:prstGeom prst="rect">
            <a:avLst/>
          </a:prstGeom>
        </p:spPr>
        <p:txBody>
          <a:bodyPr lIns="0" tIns="0" rIns="0" bIns="0" rtlCol="0" anchor="t">
            <a:spAutoFit/>
          </a:bodyPr>
          <a:lstStyle/>
          <a:p>
            <a:pPr algn="ctr">
              <a:lnSpc>
                <a:spcPts val="5599"/>
              </a:lnSpc>
            </a:pPr>
            <a:r>
              <a:rPr lang="en-US" sz="3999">
                <a:solidFill>
                  <a:srgbClr val="FFFFFF"/>
                </a:solidFill>
                <a:latin typeface="Neue Machina Ultra-Bold"/>
              </a:rPr>
              <a:t>Apriori</a:t>
            </a:r>
          </a:p>
        </p:txBody>
      </p:sp>
      <p:sp>
        <p:nvSpPr>
          <p:cNvPr id="13" name="TextBox 13"/>
          <p:cNvSpPr txBox="1"/>
          <p:nvPr/>
        </p:nvSpPr>
        <p:spPr>
          <a:xfrm>
            <a:off x="1028700" y="3553993"/>
            <a:ext cx="7022587" cy="6467475"/>
          </a:xfrm>
          <a:prstGeom prst="rect">
            <a:avLst/>
          </a:prstGeom>
        </p:spPr>
        <p:txBody>
          <a:bodyPr lIns="0" tIns="0" rIns="0" bIns="0" rtlCol="0" anchor="t">
            <a:spAutoFit/>
          </a:bodyPr>
          <a:lstStyle/>
          <a:p>
            <a:pPr marL="539751" lvl="1" indent="-269876">
              <a:lnSpc>
                <a:spcPts val="4275"/>
              </a:lnSpc>
              <a:buFont typeface="Arial"/>
              <a:buChar char="•"/>
            </a:pPr>
            <a:r>
              <a:rPr lang="en-US" sz="2500">
                <a:solidFill>
                  <a:srgbClr val="FFFFFF"/>
                </a:solidFill>
                <a:latin typeface="Montserrat"/>
              </a:rPr>
              <a:t>Ưu điểm: </a:t>
            </a:r>
          </a:p>
          <a:p>
            <a:pPr marL="1079502" lvl="2" indent="-359834">
              <a:lnSpc>
                <a:spcPts val="4275"/>
              </a:lnSpc>
              <a:buFont typeface="Arial"/>
              <a:buChar char="⚬"/>
            </a:pPr>
            <a:r>
              <a:rPr lang="en-US" sz="2500">
                <a:solidFill>
                  <a:srgbClr val="FFFFFF"/>
                </a:solidFill>
                <a:latin typeface="Montserrat"/>
              </a:rPr>
              <a:t>Dễ hiểu và dễ triển khai</a:t>
            </a:r>
          </a:p>
          <a:p>
            <a:pPr marL="1079502" lvl="2" indent="-359834">
              <a:lnSpc>
                <a:spcPts val="4275"/>
              </a:lnSpc>
              <a:buFont typeface="Arial"/>
              <a:buChar char="⚬"/>
            </a:pPr>
            <a:r>
              <a:rPr lang="en-US" sz="2500">
                <a:solidFill>
                  <a:srgbClr val="FFFFFF"/>
                </a:solidFill>
                <a:latin typeface="Montserrat"/>
              </a:rPr>
              <a:t> Phù hợp với các bộ dữ liệu nhỏ và đơn giản</a:t>
            </a:r>
          </a:p>
          <a:p>
            <a:pPr marL="1079502" lvl="2" indent="-359834">
              <a:lnSpc>
                <a:spcPts val="4275"/>
              </a:lnSpc>
              <a:buFont typeface="Arial"/>
              <a:buChar char="⚬"/>
            </a:pPr>
            <a:r>
              <a:rPr lang="en-US" sz="2500">
                <a:solidFill>
                  <a:srgbClr val="FFFFFF"/>
                </a:solidFill>
                <a:latin typeface="Montserrat"/>
              </a:rPr>
              <a:t>Không cần thư viên bên ngoài</a:t>
            </a:r>
          </a:p>
          <a:p>
            <a:pPr marL="539751" lvl="1" indent="-269876">
              <a:lnSpc>
                <a:spcPts val="4275"/>
              </a:lnSpc>
              <a:buFont typeface="Arial"/>
              <a:buChar char="•"/>
            </a:pPr>
            <a:r>
              <a:rPr lang="en-US" sz="2500">
                <a:solidFill>
                  <a:srgbClr val="FFFFFF"/>
                </a:solidFill>
                <a:latin typeface="Montserrat"/>
              </a:rPr>
              <a:t>Nhược điểm:</a:t>
            </a:r>
          </a:p>
          <a:p>
            <a:pPr marL="1079502" lvl="2" indent="-359834">
              <a:lnSpc>
                <a:spcPts val="4275"/>
              </a:lnSpc>
              <a:buFont typeface="Arial"/>
              <a:buChar char="⚬"/>
            </a:pPr>
            <a:r>
              <a:rPr lang="en-US" sz="2500">
                <a:solidFill>
                  <a:srgbClr val="FFFFFF"/>
                </a:solidFill>
                <a:latin typeface="Montserrat"/>
              </a:rPr>
              <a:t>Khả năng mở rộng và xử lý dữ liệu bị giới hạn</a:t>
            </a:r>
          </a:p>
          <a:p>
            <a:pPr marL="1079502" lvl="2" indent="-359834">
              <a:lnSpc>
                <a:spcPts val="4275"/>
              </a:lnSpc>
              <a:buFont typeface="Arial"/>
              <a:buChar char="⚬"/>
            </a:pPr>
            <a:r>
              <a:rPr lang="en-US" sz="2500">
                <a:solidFill>
                  <a:srgbClr val="FFFFFF"/>
                </a:solidFill>
                <a:latin typeface="Montserrat"/>
              </a:rPr>
              <a:t>Không cung cấp các thuật toán tối ưu hóa cho việc tìm mẫu phổ biến và quy tắc kết hợp</a:t>
            </a:r>
          </a:p>
          <a:p>
            <a:pPr>
              <a:lnSpc>
                <a:spcPts val="4275"/>
              </a:lnSpc>
            </a:pPr>
            <a:endParaRPr lang="en-US" sz="2500">
              <a:solidFill>
                <a:srgbClr val="FFFFFF"/>
              </a:solidFill>
              <a:latin typeface="Montserrat"/>
            </a:endParaRPr>
          </a:p>
        </p:txBody>
      </p:sp>
      <p:sp>
        <p:nvSpPr>
          <p:cNvPr id="14" name="TextBox 14"/>
          <p:cNvSpPr txBox="1"/>
          <p:nvPr/>
        </p:nvSpPr>
        <p:spPr>
          <a:xfrm>
            <a:off x="9927712" y="2666759"/>
            <a:ext cx="7450675" cy="679450"/>
          </a:xfrm>
          <a:prstGeom prst="rect">
            <a:avLst/>
          </a:prstGeom>
        </p:spPr>
        <p:txBody>
          <a:bodyPr lIns="0" tIns="0" rIns="0" bIns="0" rtlCol="0" anchor="t">
            <a:spAutoFit/>
          </a:bodyPr>
          <a:lstStyle/>
          <a:p>
            <a:pPr algn="ctr">
              <a:lnSpc>
                <a:spcPts val="5599"/>
              </a:lnSpc>
            </a:pPr>
            <a:r>
              <a:rPr lang="en-US" sz="3999">
                <a:solidFill>
                  <a:srgbClr val="FFFFFF"/>
                </a:solidFill>
                <a:latin typeface="Neue Machina Ultra-Bold"/>
              </a:rPr>
              <a:t> FP – growth</a:t>
            </a:r>
          </a:p>
        </p:txBody>
      </p:sp>
      <p:sp>
        <p:nvSpPr>
          <p:cNvPr id="15" name="TextBox 15"/>
          <p:cNvSpPr txBox="1"/>
          <p:nvPr/>
        </p:nvSpPr>
        <p:spPr>
          <a:xfrm>
            <a:off x="9927712" y="3296476"/>
            <a:ext cx="7752115" cy="6467475"/>
          </a:xfrm>
          <a:prstGeom prst="rect">
            <a:avLst/>
          </a:prstGeom>
        </p:spPr>
        <p:txBody>
          <a:bodyPr lIns="0" tIns="0" rIns="0" bIns="0" rtlCol="0" anchor="t">
            <a:spAutoFit/>
          </a:bodyPr>
          <a:lstStyle/>
          <a:p>
            <a:pPr marL="539751" lvl="1" indent="-269876">
              <a:lnSpc>
                <a:spcPts val="4275"/>
              </a:lnSpc>
              <a:buFont typeface="Arial"/>
              <a:buChar char="•"/>
            </a:pPr>
            <a:r>
              <a:rPr lang="en-US" sz="2500">
                <a:solidFill>
                  <a:srgbClr val="FFFFFF"/>
                </a:solidFill>
                <a:latin typeface="Montserrat"/>
              </a:rPr>
              <a:t>Ưu điểm:</a:t>
            </a:r>
          </a:p>
          <a:p>
            <a:pPr marL="1079502" lvl="2" indent="-359834">
              <a:lnSpc>
                <a:spcPts val="4275"/>
              </a:lnSpc>
              <a:buFont typeface="Arial"/>
              <a:buChar char="⚬"/>
            </a:pPr>
            <a:r>
              <a:rPr lang="en-US" sz="2500">
                <a:solidFill>
                  <a:srgbClr val="FFFFFF"/>
                </a:solidFill>
                <a:latin typeface="Montserrat"/>
              </a:rPr>
              <a:t>Cung cấp một phương pháp hiệu quả để tìm kiếm mẫu phổ biến và quy tăvs kết hợp trong các bộ dữ liệu lớn.</a:t>
            </a:r>
          </a:p>
          <a:p>
            <a:pPr marL="1079502" lvl="2" indent="-359834">
              <a:lnSpc>
                <a:spcPts val="4275"/>
              </a:lnSpc>
              <a:buFont typeface="Arial"/>
              <a:buChar char="⚬"/>
            </a:pPr>
            <a:r>
              <a:rPr lang="en-US" sz="2500">
                <a:solidFill>
                  <a:srgbClr val="FFFFFF"/>
                </a:solidFill>
                <a:latin typeface="Montserrat"/>
              </a:rPr>
              <a:t>Sử dụng thuật toán FP – growth làm nền tảng, giúp tăng hiệu suất tính toán</a:t>
            </a:r>
          </a:p>
          <a:p>
            <a:pPr marL="539751" lvl="1" indent="-269876">
              <a:lnSpc>
                <a:spcPts val="4275"/>
              </a:lnSpc>
              <a:buFont typeface="Arial"/>
              <a:buChar char="•"/>
            </a:pPr>
            <a:r>
              <a:rPr lang="en-US" sz="2500">
                <a:solidFill>
                  <a:srgbClr val="FFFFFF"/>
                </a:solidFill>
                <a:latin typeface="Montserrat"/>
              </a:rPr>
              <a:t>Nhược điểm:</a:t>
            </a:r>
          </a:p>
          <a:p>
            <a:pPr marL="1079502" lvl="2" indent="-359834">
              <a:lnSpc>
                <a:spcPts val="4275"/>
              </a:lnSpc>
              <a:buFont typeface="Arial"/>
              <a:buChar char="⚬"/>
            </a:pPr>
            <a:r>
              <a:rPr lang="en-US" sz="2500">
                <a:solidFill>
                  <a:srgbClr val="FFFFFF"/>
                </a:solidFill>
                <a:latin typeface="Montserrat"/>
              </a:rPr>
              <a:t>Yêu cầu sử dụng thư viện bên ngoài (mlxtend), đòi hỏi cài đặt thêm</a:t>
            </a:r>
          </a:p>
          <a:p>
            <a:pPr marL="1079502" lvl="2" indent="-359834">
              <a:lnSpc>
                <a:spcPts val="4275"/>
              </a:lnSpc>
              <a:buFont typeface="Arial"/>
              <a:buChar char="⚬"/>
            </a:pPr>
            <a:r>
              <a:rPr lang="en-US" sz="2500">
                <a:solidFill>
                  <a:srgbClr val="FFFFFF"/>
                </a:solidFill>
                <a:latin typeface="Montserrat"/>
              </a:rPr>
              <a:t>· Có thể khó hiểu hơn, đặc biệt đối với những người mới bắt đầu hoặc không quen với các thuật toán khai thác dữ liệu.</a:t>
            </a: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1624634" y="2291555"/>
            <a:ext cx="15038731" cy="5590115"/>
          </a:xfrm>
          <a:prstGeom prst="rect">
            <a:avLst/>
          </a:prstGeom>
        </p:spPr>
        <p:txBody>
          <a:bodyPr lIns="0" tIns="0" rIns="0" bIns="0" rtlCol="0" anchor="t">
            <a:spAutoFit/>
          </a:bodyPr>
          <a:lstStyle/>
          <a:p>
            <a:pPr marL="494785" lvl="1" indent="-247392">
              <a:lnSpc>
                <a:spcPts val="3208"/>
              </a:lnSpc>
              <a:buFont typeface="Arial"/>
              <a:buChar char="•"/>
            </a:pPr>
            <a:r>
              <a:rPr lang="en-US" sz="2291">
                <a:solidFill>
                  <a:srgbClr val="FFFFFF"/>
                </a:solidFill>
                <a:latin typeface="Canva Sans Bold"/>
              </a:rPr>
              <a:t>Trong báo cáo này, chúng tôi đã áp dụng hai phương pháp phổ biến là Apriori và FP-Growth để phân tích dữ liệu giỏ thị trường và qua đó tìm hiểu hành vi của khách hàng. </a:t>
            </a:r>
          </a:p>
          <a:p>
            <a:pPr marL="494785" lvl="1" indent="-247392">
              <a:lnSpc>
                <a:spcPts val="3208"/>
              </a:lnSpc>
              <a:buFont typeface="Arial"/>
              <a:buChar char="•"/>
            </a:pPr>
            <a:r>
              <a:rPr lang="en-US" sz="2291">
                <a:solidFill>
                  <a:srgbClr val="FFFFFF"/>
                </a:solidFill>
                <a:latin typeface="Canva Sans Bold"/>
              </a:rPr>
              <a:t>Từ việc thực hiện phân tích này, chúng tôi đã có cái nhìn sâu sắc hơn về cách mà khách hàng tương tác với các sản phẩm trong cửa hàng. Cụ thể, chúng tôi đã xác định được các mẫu mua sắm phổ biến, gợi ý sản phẩm có thể được bày bán cùng nhau để tăng doanh số bán hàng và cải thiện trải nghiệm mua sắm của khách hàng.</a:t>
            </a:r>
          </a:p>
          <a:p>
            <a:pPr marL="494785" lvl="1" indent="-247392">
              <a:lnSpc>
                <a:spcPts val="3208"/>
              </a:lnSpc>
              <a:buFont typeface="Arial"/>
              <a:buChar char="•"/>
            </a:pPr>
            <a:r>
              <a:rPr lang="en-US" sz="2291">
                <a:solidFill>
                  <a:srgbClr val="FFFFFF"/>
                </a:solidFill>
                <a:latin typeface="Canva Sans Bold"/>
              </a:rPr>
              <a:t>Ngoài ra, chúng tôi cũng đã nhận thấy rằng việc sử dụng FP-Growth có thể mang lại hiệu suất cao hơn so với Apriori đối với các tập dữ liệu lớn. Điều này làm cho việc phân tích giỏ thị trường trở nên hiệu quả hơn và giúp chúng tôi đưa ra các quyết định kinh doanh dựa trên thông tin được thu thập từ dữ liệu.</a:t>
            </a:r>
          </a:p>
          <a:p>
            <a:pPr marL="494785" lvl="1" indent="-247392">
              <a:lnSpc>
                <a:spcPts val="3208"/>
              </a:lnSpc>
              <a:buFont typeface="Arial"/>
              <a:buChar char="•"/>
            </a:pPr>
            <a:r>
              <a:rPr lang="en-US" sz="2291">
                <a:solidFill>
                  <a:srgbClr val="FFFFFF"/>
                </a:solidFill>
                <a:latin typeface="Canva Sans Bold"/>
              </a:rPr>
              <a:t>Tóm lại, việc áp dụng Apriori và FP-Growth đã cung cấp cho chúng tôi cái nhìn toàn diện về hành vi mua sắm của khách hàng và đã đóng góp vào việc tối ưu hóa chiến lược kinh doanh của cửa hàng. Chúng tôi hi vọng rằng các phân tích và kết quả từ báo cáo này sẽ hữu ích cho quyết định kinh doanh và phát triển tiếp theo của tổ chức.</a:t>
            </a:r>
          </a:p>
        </p:txBody>
      </p:sp>
      <p:sp>
        <p:nvSpPr>
          <p:cNvPr id="3" name="Freeform 3"/>
          <p:cNvSpPr/>
          <p:nvPr/>
        </p:nvSpPr>
        <p:spPr>
          <a:xfrm>
            <a:off x="-985148" y="6217537"/>
            <a:ext cx="2844156" cy="3328267"/>
          </a:xfrm>
          <a:custGeom>
            <a:avLst/>
            <a:gdLst/>
            <a:ahLst/>
            <a:cxnLst/>
            <a:rect l="l" t="t" r="r" b="b"/>
            <a:pathLst>
              <a:path w="2844156" h="3328267">
                <a:moveTo>
                  <a:pt x="0" y="0"/>
                </a:moveTo>
                <a:lnTo>
                  <a:pt x="2844156" y="0"/>
                </a:lnTo>
                <a:lnTo>
                  <a:pt x="2844156" y="3328267"/>
                </a:lnTo>
                <a:lnTo>
                  <a:pt x="0" y="3328267"/>
                </a:lnTo>
                <a:lnTo>
                  <a:pt x="0" y="0"/>
                </a:lnTo>
                <a:close/>
              </a:path>
            </a:pathLst>
          </a:custGeo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sp>
      <p:sp>
        <p:nvSpPr>
          <p:cNvPr id="4" name="Freeform 4"/>
          <p:cNvSpPr/>
          <p:nvPr/>
        </p:nvSpPr>
        <p:spPr>
          <a:xfrm>
            <a:off x="2991704" y="-778085"/>
            <a:ext cx="12304593" cy="11843170"/>
          </a:xfrm>
          <a:custGeom>
            <a:avLst/>
            <a:gdLst/>
            <a:ahLst/>
            <a:cxnLst/>
            <a:rect l="l" t="t" r="r" b="b"/>
            <a:pathLst>
              <a:path w="12304593" h="11843170">
                <a:moveTo>
                  <a:pt x="0" y="0"/>
                </a:moveTo>
                <a:lnTo>
                  <a:pt x="12304592" y="0"/>
                </a:lnTo>
                <a:lnTo>
                  <a:pt x="12304592" y="11843170"/>
                </a:lnTo>
                <a:lnTo>
                  <a:pt x="0" y="11843170"/>
                </a:lnTo>
                <a:lnTo>
                  <a:pt x="0" y="0"/>
                </a:lnTo>
                <a:close/>
              </a:path>
            </a:pathLst>
          </a:custGeom>
          <a:blipFill>
            <a:blip r:embed="rId4" cstate="email">
              <a:alphaModFix amt="49000"/>
              <a:extLst>
                <a:ext uri="{28A0092B-C50C-407E-A947-70E740481C1C}">
                  <a14:useLocalDpi xmlns:a14="http://schemas.microsoft.com/office/drawing/2010/main"/>
                </a:ext>
              </a:extLst>
            </a:blip>
            <a:stretch>
              <a:fillRect/>
            </a:stretch>
          </a:blipFill>
        </p:spPr>
      </p:sp>
      <p:sp>
        <p:nvSpPr>
          <p:cNvPr id="5" name="Freeform 5"/>
          <p:cNvSpPr/>
          <p:nvPr/>
        </p:nvSpPr>
        <p:spPr>
          <a:xfrm>
            <a:off x="694800" y="-945035"/>
            <a:ext cx="16230600" cy="5437251"/>
          </a:xfrm>
          <a:custGeom>
            <a:avLst/>
            <a:gdLst/>
            <a:ahLst/>
            <a:cxnLst/>
            <a:rect l="l" t="t" r="r" b="b"/>
            <a:pathLst>
              <a:path w="16230600" h="5437251">
                <a:moveTo>
                  <a:pt x="0" y="0"/>
                </a:moveTo>
                <a:lnTo>
                  <a:pt x="16230600" y="0"/>
                </a:lnTo>
                <a:lnTo>
                  <a:pt x="16230600" y="5437251"/>
                </a:lnTo>
                <a:lnTo>
                  <a:pt x="0" y="5437251"/>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sp>
      <p:sp>
        <p:nvSpPr>
          <p:cNvPr id="6" name="TextBox 6"/>
          <p:cNvSpPr txBox="1"/>
          <p:nvPr/>
        </p:nvSpPr>
        <p:spPr>
          <a:xfrm>
            <a:off x="1028700" y="563992"/>
            <a:ext cx="5027265"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Kết luận </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354044" y="1024236"/>
            <a:ext cx="6896632" cy="6896632"/>
          </a:xfrm>
          <a:custGeom>
            <a:avLst/>
            <a:gdLst/>
            <a:ahLst/>
            <a:cxnLst/>
            <a:rect l="l" t="t" r="r" b="b"/>
            <a:pathLst>
              <a:path w="6896632" h="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831439" y="3191290"/>
            <a:ext cx="8086060" cy="8086060"/>
          </a:xfrm>
          <a:custGeom>
            <a:avLst/>
            <a:gdLst/>
            <a:ahLst/>
            <a:cxnLst/>
            <a:rect l="l" t="t" r="r" b="b"/>
            <a:pathLst>
              <a:path w="8086060" h="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1928816" y="449266"/>
            <a:ext cx="12718369" cy="9388469"/>
          </a:xfrm>
          <a:custGeom>
            <a:avLst/>
            <a:gdLst/>
            <a:ahLst/>
            <a:cxnLst/>
            <a:rect l="l" t="t" r="r" b="b"/>
            <a:pathLst>
              <a:path w="12718369" h="93884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823539" y="2903539"/>
            <a:ext cx="5366128" cy="5017329"/>
          </a:xfrm>
          <a:custGeom>
            <a:avLst/>
            <a:gdLst/>
            <a:ahLst/>
            <a:cxnLst/>
            <a:rect l="l" t="t" r="r" b="b"/>
            <a:pathLst>
              <a:path w="5366128" h="5017329">
                <a:moveTo>
                  <a:pt x="0" y="0"/>
                </a:moveTo>
                <a:lnTo>
                  <a:pt x="5366128" y="0"/>
                </a:lnTo>
                <a:lnTo>
                  <a:pt x="5366128" y="5017329"/>
                </a:lnTo>
                <a:lnTo>
                  <a:pt x="0" y="5017329"/>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sp>
      <p:sp>
        <p:nvSpPr>
          <p:cNvPr id="6" name="TextBox 6"/>
          <p:cNvSpPr txBox="1"/>
          <p:nvPr/>
        </p:nvSpPr>
        <p:spPr>
          <a:xfrm>
            <a:off x="5595100" y="3963127"/>
            <a:ext cx="8148349" cy="1685570"/>
          </a:xfrm>
          <a:prstGeom prst="rect">
            <a:avLst/>
          </a:prstGeom>
        </p:spPr>
        <p:txBody>
          <a:bodyPr lIns="0" tIns="0" rIns="0" bIns="0" rtlCol="0" anchor="t">
            <a:spAutoFit/>
          </a:bodyPr>
          <a:lstStyle/>
          <a:p>
            <a:pPr>
              <a:lnSpc>
                <a:spcPts val="13667"/>
              </a:lnSpc>
            </a:pPr>
            <a:r>
              <a:rPr lang="en-US" sz="9762">
                <a:solidFill>
                  <a:srgbClr val="FFFFFF"/>
                </a:solidFill>
                <a:latin typeface="Neue Machina Ultra-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t="-14573" r="-62119"/>
            </a:stretch>
          </a:blipFill>
        </p:spPr>
      </p:sp>
      <p:sp>
        <p:nvSpPr>
          <p:cNvPr id="5" name="Freeform 5"/>
          <p:cNvSpPr/>
          <p:nvPr/>
        </p:nvSpPr>
        <p:spPr>
          <a:xfrm>
            <a:off x="12802533" y="429915"/>
            <a:ext cx="3874294" cy="2862135"/>
          </a:xfrm>
          <a:custGeom>
            <a:avLst/>
            <a:gdLst/>
            <a:ahLst/>
            <a:cxnLst/>
            <a:rect l="l" t="t" r="r" b="b"/>
            <a:pathLst>
              <a:path w="3874294" h="2862135">
                <a:moveTo>
                  <a:pt x="0" y="0"/>
                </a:moveTo>
                <a:lnTo>
                  <a:pt x="3874295" y="0"/>
                </a:lnTo>
                <a:lnTo>
                  <a:pt x="3874295" y="2862135"/>
                </a:lnTo>
                <a:lnTo>
                  <a:pt x="0" y="2862135"/>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sp>
      <p:sp>
        <p:nvSpPr>
          <p:cNvPr id="6" name="Freeform 6"/>
          <p:cNvSpPr/>
          <p:nvPr/>
        </p:nvSpPr>
        <p:spPr>
          <a:xfrm>
            <a:off x="-2925861" y="7046518"/>
            <a:ext cx="8959061" cy="6831284"/>
          </a:xfrm>
          <a:custGeom>
            <a:avLst/>
            <a:gdLst/>
            <a:ahLst/>
            <a:cxnLst/>
            <a:rect l="l" t="t" r="r" b="b"/>
            <a:pathLst>
              <a:path w="8959061" h="6831284">
                <a:moveTo>
                  <a:pt x="0" y="0"/>
                </a:moveTo>
                <a:lnTo>
                  <a:pt x="8959061" y="0"/>
                </a:lnTo>
                <a:lnTo>
                  <a:pt x="8959061" y="6831283"/>
                </a:lnTo>
                <a:lnTo>
                  <a:pt x="0" y="6831283"/>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sp>
      <p:sp>
        <p:nvSpPr>
          <p:cNvPr id="7" name="Freeform 7"/>
          <p:cNvSpPr/>
          <p:nvPr/>
        </p:nvSpPr>
        <p:spPr>
          <a:xfrm>
            <a:off x="3779641" y="1700699"/>
            <a:ext cx="2253559" cy="1036637"/>
          </a:xfrm>
          <a:custGeom>
            <a:avLst/>
            <a:gdLst/>
            <a:ahLst/>
            <a:cxnLst/>
            <a:rect l="l" t="t" r="r" b="b"/>
            <a:pathLst>
              <a:path w="2253559" h="1036637">
                <a:moveTo>
                  <a:pt x="0" y="0"/>
                </a:moveTo>
                <a:lnTo>
                  <a:pt x="2253559" y="0"/>
                </a:lnTo>
                <a:lnTo>
                  <a:pt x="2253559" y="1036637"/>
                </a:lnTo>
                <a:lnTo>
                  <a:pt x="0" y="1036637"/>
                </a:lnTo>
                <a:lnTo>
                  <a:pt x="0" y="0"/>
                </a:lnTo>
                <a:close/>
              </a:path>
            </a:pathLst>
          </a:custGeom>
          <a: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a:blipFill>
        </p:spPr>
      </p:sp>
      <p:sp>
        <p:nvSpPr>
          <p:cNvPr id="8" name="Freeform 8"/>
          <p:cNvSpPr/>
          <p:nvPr/>
        </p:nvSpPr>
        <p:spPr>
          <a:xfrm>
            <a:off x="2769197" y="1857387"/>
            <a:ext cx="726895" cy="723261"/>
          </a:xfrm>
          <a:custGeom>
            <a:avLst/>
            <a:gdLst/>
            <a:ahLst/>
            <a:cxnLst/>
            <a:rect l="l" t="t" r="r" b="b"/>
            <a:pathLst>
              <a:path w="726895" h="723261">
                <a:moveTo>
                  <a:pt x="0" y="0"/>
                </a:moveTo>
                <a:lnTo>
                  <a:pt x="726895" y="0"/>
                </a:lnTo>
                <a:lnTo>
                  <a:pt x="726895" y="723261"/>
                </a:lnTo>
                <a:lnTo>
                  <a:pt x="0" y="723261"/>
                </a:lnTo>
                <a:lnTo>
                  <a:pt x="0" y="0"/>
                </a:lnTo>
                <a:close/>
              </a:path>
            </a:pathLst>
          </a:custGeom>
          <a:blipFill>
            <a:blip r:embed="rId12" cstate="email">
              <a:extLst>
                <a:ext uri="{28A0092B-C50C-407E-A947-70E740481C1C}">
                  <a14:useLocalDpi xmlns:a14="http://schemas.microsoft.com/office/drawing/2010/main"/>
                </a:ext>
              </a:extLst>
            </a:blip>
            <a:stretch>
              <a:fillRect/>
            </a:stretch>
          </a:blipFill>
        </p:spPr>
      </p:sp>
      <p:sp>
        <p:nvSpPr>
          <p:cNvPr id="9" name="Freeform 9"/>
          <p:cNvSpPr/>
          <p:nvPr/>
        </p:nvSpPr>
        <p:spPr>
          <a:xfrm>
            <a:off x="2303872" y="2864312"/>
            <a:ext cx="8879223" cy="2792919"/>
          </a:xfrm>
          <a:custGeom>
            <a:avLst/>
            <a:gdLst/>
            <a:ahLst/>
            <a:cxnLst/>
            <a:rect l="l" t="t" r="r" b="b"/>
            <a:pathLst>
              <a:path w="8879223" h="2792919">
                <a:moveTo>
                  <a:pt x="0" y="0"/>
                </a:moveTo>
                <a:lnTo>
                  <a:pt x="8879223" y="0"/>
                </a:lnTo>
                <a:lnTo>
                  <a:pt x="8879223" y="2792919"/>
                </a:lnTo>
                <a:lnTo>
                  <a:pt x="0" y="279291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6033200" y="5732044"/>
            <a:ext cx="7315200" cy="2300963"/>
          </a:xfrm>
          <a:custGeom>
            <a:avLst/>
            <a:gdLst/>
            <a:ahLst/>
            <a:cxnLst/>
            <a:rect l="l" t="t" r="r" b="b"/>
            <a:pathLst>
              <a:path w="7315200" h="2300963">
                <a:moveTo>
                  <a:pt x="0" y="0"/>
                </a:moveTo>
                <a:lnTo>
                  <a:pt x="7315200" y="0"/>
                </a:lnTo>
                <a:lnTo>
                  <a:pt x="7315200" y="2300962"/>
                </a:lnTo>
                <a:lnTo>
                  <a:pt x="0" y="23009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Freeform 11"/>
          <p:cNvSpPr/>
          <p:nvPr/>
        </p:nvSpPr>
        <p:spPr>
          <a:xfrm>
            <a:off x="9944100" y="8033006"/>
            <a:ext cx="7315200" cy="2300963"/>
          </a:xfrm>
          <a:custGeom>
            <a:avLst/>
            <a:gdLst/>
            <a:ahLst/>
            <a:cxnLst/>
            <a:rect l="l" t="t" r="r" b="b"/>
            <a:pathLst>
              <a:path w="7315200" h="2300963">
                <a:moveTo>
                  <a:pt x="0" y="0"/>
                </a:moveTo>
                <a:lnTo>
                  <a:pt x="7315200" y="0"/>
                </a:lnTo>
                <a:lnTo>
                  <a:pt x="7315200" y="2300963"/>
                </a:lnTo>
                <a:lnTo>
                  <a:pt x="0" y="230096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TextBox 12"/>
          <p:cNvSpPr txBox="1"/>
          <p:nvPr/>
        </p:nvSpPr>
        <p:spPr>
          <a:xfrm>
            <a:off x="0" y="514985"/>
            <a:ext cx="9289521" cy="913130"/>
          </a:xfrm>
          <a:prstGeom prst="rect">
            <a:avLst/>
          </a:prstGeom>
        </p:spPr>
        <p:txBody>
          <a:bodyPr lIns="0" tIns="0" rIns="0" bIns="0" rtlCol="0" anchor="t">
            <a:spAutoFit/>
          </a:bodyPr>
          <a:lstStyle/>
          <a:p>
            <a:pPr algn="ctr">
              <a:lnSpc>
                <a:spcPts val="7420"/>
              </a:lnSpc>
            </a:pPr>
            <a:r>
              <a:rPr lang="en-US" sz="5300">
                <a:solidFill>
                  <a:srgbClr val="FFFFFF"/>
                </a:solidFill>
                <a:latin typeface="Neue Machina Ultra-Bold"/>
              </a:rPr>
              <a:t>Giới thiệu bài toán</a:t>
            </a:r>
          </a:p>
        </p:txBody>
      </p:sp>
      <p:sp>
        <p:nvSpPr>
          <p:cNvPr id="13" name="TextBox 13"/>
          <p:cNvSpPr txBox="1"/>
          <p:nvPr/>
        </p:nvSpPr>
        <p:spPr>
          <a:xfrm>
            <a:off x="2951242" y="3155156"/>
            <a:ext cx="7700331" cy="2211205"/>
          </a:xfrm>
          <a:prstGeom prst="rect">
            <a:avLst/>
          </a:prstGeom>
        </p:spPr>
        <p:txBody>
          <a:bodyPr lIns="0" tIns="0" rIns="0" bIns="0" rtlCol="0" anchor="t">
            <a:spAutoFit/>
          </a:bodyPr>
          <a:lstStyle/>
          <a:p>
            <a:pPr marL="272487" lvl="1" indent="-136243">
              <a:lnSpc>
                <a:spcPts val="1766"/>
              </a:lnSpc>
              <a:buFont typeface="Arial"/>
              <a:buChar char="•"/>
            </a:pPr>
            <a:r>
              <a:rPr lang="en-US" sz="1262">
                <a:solidFill>
                  <a:srgbClr val="FFFFFF"/>
                </a:solidFill>
                <a:latin typeface="Montserrat"/>
              </a:rPr>
              <a:t>Ngành thương mại điện tử đang phát triển mạnh mẽ trên toàn cầu. Trước thách thức và cơ hội từ sự bùng nổ này, nghiên cứu được tập trung vào phân tích giỏ mua hàng của một cửa hàng E-commerce hướng tới việc phục vụ khách hàng toàn cầu, nhưng chủ yếu tập trung vào thị trường nội địa Vương quốc Anh. Mục tiêu chính của nghiên cứu là khám phá những mẫu mua sắm tiềm ẩn trong dữ liệu giao dịch, từ đó hiểu rõ hơn về hành vi của khách hàng và đưa ra các chiến lược kinh doanh có hiệu quả cao.</a:t>
            </a:r>
          </a:p>
          <a:p>
            <a:pPr marL="272487" lvl="1" indent="-136243">
              <a:lnSpc>
                <a:spcPts val="1766"/>
              </a:lnSpc>
              <a:buFont typeface="Arial"/>
              <a:buChar char="•"/>
            </a:pPr>
            <a:r>
              <a:rPr lang="en-US" sz="1262">
                <a:solidFill>
                  <a:srgbClr val="FFFFFF"/>
                </a:solidFill>
                <a:latin typeface="Montserrat"/>
              </a:rPr>
              <a:t>Dữ liệu nghiên cứu là tập dữ liệu giao dịch của một cửa hàng E-commerce, chứa thông tin chi tiết về sản phẩm, số lượng, giá cả, thời điểm mua sắm và thông tin khách hàng nếu có. Sự rộng lớn của dữ liệu này giúp nghiên cứu phản ánh chân thực và đa dạng của hành vi mua sắm trực tuyến</a:t>
            </a:r>
          </a:p>
        </p:txBody>
      </p:sp>
      <p:sp>
        <p:nvSpPr>
          <p:cNvPr id="14" name="TextBox 14"/>
          <p:cNvSpPr txBox="1"/>
          <p:nvPr/>
        </p:nvSpPr>
        <p:spPr>
          <a:xfrm>
            <a:off x="3644346" y="1958135"/>
            <a:ext cx="2524149" cy="464615"/>
          </a:xfrm>
          <a:prstGeom prst="rect">
            <a:avLst/>
          </a:prstGeom>
        </p:spPr>
        <p:txBody>
          <a:bodyPr lIns="0" tIns="0" rIns="0" bIns="0" rtlCol="0" anchor="t">
            <a:spAutoFit/>
          </a:bodyPr>
          <a:lstStyle/>
          <a:p>
            <a:pPr algn="ctr">
              <a:lnSpc>
                <a:spcPts val="3791"/>
              </a:lnSpc>
            </a:pPr>
            <a:r>
              <a:rPr lang="en-US" sz="2708">
                <a:solidFill>
                  <a:srgbClr val="FFFFFF"/>
                </a:solidFill>
                <a:latin typeface="Neue Machina Ultra-Bold"/>
              </a:rPr>
              <a:t>Giới thiệu</a:t>
            </a:r>
          </a:p>
        </p:txBody>
      </p:sp>
      <p:sp>
        <p:nvSpPr>
          <p:cNvPr id="15" name="TextBox 15"/>
          <p:cNvSpPr txBox="1"/>
          <p:nvPr/>
        </p:nvSpPr>
        <p:spPr>
          <a:xfrm>
            <a:off x="6452946" y="6101475"/>
            <a:ext cx="6721557" cy="1533525"/>
          </a:xfrm>
          <a:prstGeom prst="rect">
            <a:avLst/>
          </a:prstGeom>
        </p:spPr>
        <p:txBody>
          <a:bodyPr lIns="0" tIns="0" rIns="0" bIns="0" rtlCol="0" anchor="t">
            <a:spAutoFit/>
          </a:bodyPr>
          <a:lstStyle/>
          <a:p>
            <a:pPr>
              <a:lnSpc>
                <a:spcPts val="2099"/>
              </a:lnSpc>
            </a:pPr>
            <a:r>
              <a:rPr lang="en-US" sz="1499">
                <a:solidFill>
                  <a:srgbClr val="FFFFFF"/>
                </a:solidFill>
                <a:latin typeface="Montserrat"/>
              </a:rPr>
              <a:t>Để đạt được mục tiêu này, nghiên cứu sử dụng hai thuật toán phổ biến trong việc khai phá dữ liệu là Apriori và FP-Growth. Apriori được sử dụng để xác định những nhóm sản phẩm thường được mua cùng nhau, trong khi FP-Growth sử dụng cấu trúc cây FP để biểu diễn dữ liệu giao dịch, vượt trội hơn Apriori trong việc phát hiện những mẫu mua sắm phức tạp.</a:t>
            </a:r>
          </a:p>
        </p:txBody>
      </p:sp>
      <p:sp>
        <p:nvSpPr>
          <p:cNvPr id="16" name="TextBox 16"/>
          <p:cNvSpPr txBox="1"/>
          <p:nvPr/>
        </p:nvSpPr>
        <p:spPr>
          <a:xfrm>
            <a:off x="10396818" y="8144659"/>
            <a:ext cx="6862482" cy="2049082"/>
          </a:xfrm>
          <a:prstGeom prst="rect">
            <a:avLst/>
          </a:prstGeom>
        </p:spPr>
        <p:txBody>
          <a:bodyPr lIns="0" tIns="0" rIns="0" bIns="0" rtlCol="0" anchor="t">
            <a:spAutoFit/>
          </a:bodyPr>
          <a:lstStyle/>
          <a:p>
            <a:pPr algn="ctr">
              <a:lnSpc>
                <a:spcPts val="2033"/>
              </a:lnSpc>
            </a:pPr>
            <a:endParaRPr/>
          </a:p>
          <a:p>
            <a:pPr>
              <a:lnSpc>
                <a:spcPts val="2033"/>
              </a:lnSpc>
            </a:pPr>
            <a:r>
              <a:rPr lang="en-US" sz="1452">
                <a:solidFill>
                  <a:srgbClr val="FFFFFF"/>
                </a:solidFill>
                <a:latin typeface="Montserrat"/>
              </a:rPr>
              <a:t>Tóm lại, phân tích giỏ mua hàng với Apriori và FP-Growth không chỉ là một công cụ hiệu quả để hiểu rõ hơn hành vi của khách hàng mà còn là cơ sở để xây dựng những chiến lược kinh doanh đầy hiệu quả cho cửa hàng E-commerce. Mặc dù nghiên cứu này tập trung vào thị trường Vương quốc Anh, những phương pháp và kết quả có thể áp dụng cho nhiều thị trường khác với những điều chỉnh và thích ứng phù hợp.</a:t>
            </a:r>
          </a:p>
          <a:p>
            <a:pPr algn="ctr">
              <a:lnSpc>
                <a:spcPts val="2033"/>
              </a:lnSpc>
            </a:pPr>
            <a:endParaRPr lang="en-US" sz="1452">
              <a:solidFill>
                <a:srgbClr val="FFFFFF"/>
              </a:solidFill>
              <a:latin typeface="Montserrat"/>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3579496" y="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881976" y="-1991669"/>
            <a:ext cx="7242652" cy="7242652"/>
          </a:xfrm>
          <a:custGeom>
            <a:avLst/>
            <a:gdLst/>
            <a:ahLst/>
            <a:cxnLst/>
            <a:rect l="l" t="t" r="r" b="b"/>
            <a:pathLst>
              <a:path w="7242652" h="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69725" y="1230242"/>
            <a:ext cx="9161738" cy="9161738"/>
          </a:xfrm>
          <a:custGeom>
            <a:avLst/>
            <a:gdLst/>
            <a:ahLst/>
            <a:cxnLst/>
            <a:rect l="l" t="t" r="r" b="b"/>
            <a:pathLst>
              <a:path w="9161738" h="9161738">
                <a:moveTo>
                  <a:pt x="0" y="0"/>
                </a:moveTo>
                <a:lnTo>
                  <a:pt x="9161739" y="0"/>
                </a:lnTo>
                <a:lnTo>
                  <a:pt x="9161739" y="9161739"/>
                </a:lnTo>
                <a:lnTo>
                  <a:pt x="0" y="9161739"/>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sp>
      <p:sp>
        <p:nvSpPr>
          <p:cNvPr id="5" name="Freeform 5"/>
          <p:cNvSpPr/>
          <p:nvPr/>
        </p:nvSpPr>
        <p:spPr>
          <a:xfrm>
            <a:off x="4563131" y="1312191"/>
            <a:ext cx="9161738" cy="9161738"/>
          </a:xfrm>
          <a:custGeom>
            <a:avLst/>
            <a:gdLst/>
            <a:ahLst/>
            <a:cxnLst/>
            <a:rect l="l" t="t" r="r" b="b"/>
            <a:pathLst>
              <a:path w="9161738" h="9161738">
                <a:moveTo>
                  <a:pt x="0" y="0"/>
                </a:moveTo>
                <a:lnTo>
                  <a:pt x="9161738" y="0"/>
                </a:lnTo>
                <a:lnTo>
                  <a:pt x="9161738" y="9161739"/>
                </a:lnTo>
                <a:lnTo>
                  <a:pt x="0" y="9161739"/>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sp>
      <p:sp>
        <p:nvSpPr>
          <p:cNvPr id="6" name="Freeform 6"/>
          <p:cNvSpPr/>
          <p:nvPr/>
        </p:nvSpPr>
        <p:spPr>
          <a:xfrm>
            <a:off x="10638274" y="1149958"/>
            <a:ext cx="9322306" cy="9322306"/>
          </a:xfrm>
          <a:custGeom>
            <a:avLst/>
            <a:gdLst/>
            <a:ahLst/>
            <a:cxnLst/>
            <a:rect l="l" t="t" r="r" b="b"/>
            <a:pathLst>
              <a:path w="9322306" h="9322306">
                <a:moveTo>
                  <a:pt x="0" y="0"/>
                </a:moveTo>
                <a:lnTo>
                  <a:pt x="9322306" y="0"/>
                </a:lnTo>
                <a:lnTo>
                  <a:pt x="9322306" y="9322306"/>
                </a:lnTo>
                <a:lnTo>
                  <a:pt x="0" y="9322306"/>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sp>
      <p:sp>
        <p:nvSpPr>
          <p:cNvPr id="8" name="Freeform 8"/>
          <p:cNvSpPr/>
          <p:nvPr/>
        </p:nvSpPr>
        <p:spPr>
          <a:xfrm>
            <a:off x="4048272" y="3946752"/>
            <a:ext cx="10191455" cy="8229600"/>
          </a:xfrm>
          <a:custGeom>
            <a:avLst/>
            <a:gdLst/>
            <a:ahLst/>
            <a:cxnLst/>
            <a:rect l="l" t="t" r="r" b="b"/>
            <a:pathLst>
              <a:path w="10191455" h="8229600">
                <a:moveTo>
                  <a:pt x="0" y="0"/>
                </a:moveTo>
                <a:lnTo>
                  <a:pt x="10191456" y="0"/>
                </a:lnTo>
                <a:lnTo>
                  <a:pt x="10191456" y="8229600"/>
                </a:lnTo>
                <a:lnTo>
                  <a:pt x="0" y="8229600"/>
                </a:lnTo>
                <a:lnTo>
                  <a:pt x="0" y="0"/>
                </a:lnTo>
                <a:close/>
              </a:path>
            </a:pathLst>
          </a:custGeom>
          <a:blipFill>
            <a:blip r:embed="rId8" cstate="email">
              <a:alphaModFix amt="64000"/>
              <a:extLst>
                <a:ext uri="{28A0092B-C50C-407E-A947-70E740481C1C}">
                  <a14:useLocalDpi xmlns:a14="http://schemas.microsoft.com/office/drawing/2010/main"/>
                </a:ext>
              </a:extLst>
            </a:blip>
            <a:stretch>
              <a:fillRect/>
            </a:stretch>
          </a:blipFill>
        </p:spPr>
      </p:sp>
      <p:sp>
        <p:nvSpPr>
          <p:cNvPr id="9" name="TextBox 9"/>
          <p:cNvSpPr txBox="1"/>
          <p:nvPr/>
        </p:nvSpPr>
        <p:spPr>
          <a:xfrm>
            <a:off x="-2167259" y="716527"/>
            <a:ext cx="14318861" cy="913130"/>
          </a:xfrm>
          <a:prstGeom prst="rect">
            <a:avLst/>
          </a:prstGeom>
        </p:spPr>
        <p:txBody>
          <a:bodyPr lIns="0" tIns="0" rIns="0" bIns="0" rtlCol="0" anchor="t">
            <a:spAutoFit/>
          </a:bodyPr>
          <a:lstStyle/>
          <a:p>
            <a:pPr algn="ctr">
              <a:lnSpc>
                <a:spcPts val="7420"/>
              </a:lnSpc>
            </a:pPr>
            <a:r>
              <a:rPr lang="en-US" sz="5300">
                <a:solidFill>
                  <a:srgbClr val="FFFFFF"/>
                </a:solidFill>
                <a:latin typeface="Neue Machina Ultra-Bold"/>
              </a:rPr>
              <a:t>Nghiên cứu liên quan</a:t>
            </a:r>
          </a:p>
        </p:txBody>
      </p:sp>
      <p:sp>
        <p:nvSpPr>
          <p:cNvPr id="10" name="TextBox 10"/>
          <p:cNvSpPr txBox="1"/>
          <p:nvPr/>
        </p:nvSpPr>
        <p:spPr>
          <a:xfrm>
            <a:off x="652556" y="3862680"/>
            <a:ext cx="4917177" cy="3868288"/>
          </a:xfrm>
          <a:prstGeom prst="rect">
            <a:avLst/>
          </a:prstGeom>
        </p:spPr>
        <p:txBody>
          <a:bodyPr lIns="0" tIns="0" rIns="0" bIns="0" rtlCol="0" anchor="t">
            <a:spAutoFit/>
          </a:bodyPr>
          <a:lstStyle/>
          <a:p>
            <a:pPr algn="ctr">
              <a:lnSpc>
                <a:spcPts val="2562"/>
              </a:lnSpc>
            </a:pPr>
            <a:r>
              <a:rPr lang="en-US" sz="1830">
                <a:solidFill>
                  <a:srgbClr val="FFFFFF"/>
                </a:solidFill>
                <a:latin typeface="Canva Sans Bold"/>
              </a:rPr>
              <a:t>Phân tích Giỏ Hàng (Market Basket Analysis) là kỹ thuật khai thác dữ liệu giúp các doanh nghiệp hiểu rõ hơn về cách khách hàng mua sắm, từ đó giúp các doanh nghiệp mở khóa tiềm năng trong việc hiểu rõ hơn về hành vi mua sắm của khách hàng. Kết quả phân tích này chủ yếu được sử dụng để cải thiện doanh số bán hàng của các cửa hàng bán nhiều sản phẩm bằng cách nâng cao vị trí sắp xếp sản phẩm dựa trên thói quen mua sắm của người tiêu dùng</a:t>
            </a:r>
          </a:p>
        </p:txBody>
      </p:sp>
      <p:sp>
        <p:nvSpPr>
          <p:cNvPr id="11" name="TextBox 11"/>
          <p:cNvSpPr txBox="1"/>
          <p:nvPr/>
        </p:nvSpPr>
        <p:spPr>
          <a:xfrm>
            <a:off x="6810624" y="4167229"/>
            <a:ext cx="4666751" cy="3894323"/>
          </a:xfrm>
          <a:prstGeom prst="rect">
            <a:avLst/>
          </a:prstGeom>
        </p:spPr>
        <p:txBody>
          <a:bodyPr lIns="0" tIns="0" rIns="0" bIns="0" rtlCol="0" anchor="t">
            <a:spAutoFit/>
          </a:bodyPr>
          <a:lstStyle/>
          <a:p>
            <a:pPr algn="ctr">
              <a:lnSpc>
                <a:spcPts val="2562"/>
              </a:lnSpc>
            </a:pPr>
            <a:r>
              <a:rPr lang="en-US" sz="1830">
                <a:solidFill>
                  <a:srgbClr val="FFFFFF"/>
                </a:solidFill>
                <a:latin typeface="Canva Sans Bold"/>
              </a:rPr>
              <a:t>Hiện nay, Phân tích Giỏ Hàng ngày càng được ứng dụng rộng rãi, mở ra cánh cửa cho vô số kỹ thuật và thuật toán khai thác dữ liệu độc đáo. Trong số đó, nổi bật nhất là những cái tên sau: Thuật toán Apriori, AIS, Thuật toán SETM, FP-Growth,…. Tuy ngày càng có nhiều kỹ thuật khai thác dữ liệu mới được áp dụng trong Phân tích Giỏ Hàng, hai phương pháp được áp dụng nhiều nhất vẫn là Thuật toán Apriori và FP-Growth.</a:t>
            </a:r>
          </a:p>
          <a:p>
            <a:pPr algn="ctr">
              <a:lnSpc>
                <a:spcPts val="2842"/>
              </a:lnSpc>
            </a:pPr>
            <a:endParaRPr lang="en-US" sz="1830">
              <a:solidFill>
                <a:srgbClr val="FFFFFF"/>
              </a:solidFill>
              <a:latin typeface="Canva Sans Bold"/>
            </a:endParaRPr>
          </a:p>
        </p:txBody>
      </p:sp>
      <p:sp>
        <p:nvSpPr>
          <p:cNvPr id="12" name="TextBox 12"/>
          <p:cNvSpPr txBox="1"/>
          <p:nvPr/>
        </p:nvSpPr>
        <p:spPr>
          <a:xfrm>
            <a:off x="13063439" y="3862680"/>
            <a:ext cx="4471976" cy="3868288"/>
          </a:xfrm>
          <a:prstGeom prst="rect">
            <a:avLst/>
          </a:prstGeom>
        </p:spPr>
        <p:txBody>
          <a:bodyPr lIns="0" tIns="0" rIns="0" bIns="0" rtlCol="0" anchor="t">
            <a:spAutoFit/>
          </a:bodyPr>
          <a:lstStyle/>
          <a:p>
            <a:pPr algn="ctr">
              <a:lnSpc>
                <a:spcPts val="2562"/>
              </a:lnSpc>
            </a:pPr>
            <a:r>
              <a:rPr lang="en-US" sz="1830">
                <a:solidFill>
                  <a:srgbClr val="FFFFFF"/>
                </a:solidFill>
                <a:latin typeface="Canva Sans Bold"/>
              </a:rPr>
              <a:t>Ngoài việc áp dụng đơn lẻ hai Thuật toán trên, nhiều nhà nghiên cứu còn ứng dụng cả 2 Thuật toán vào việc Phân tích giỏ hàng.</a:t>
            </a:r>
          </a:p>
          <a:p>
            <a:pPr algn="ctr">
              <a:lnSpc>
                <a:spcPts val="2562"/>
              </a:lnSpc>
            </a:pPr>
            <a:r>
              <a:rPr lang="en-US" sz="1830">
                <a:solidFill>
                  <a:srgbClr val="FFFFFF"/>
                </a:solidFill>
                <a:latin typeface="Canva Sans Bold"/>
              </a:rPr>
              <a:t>Các nhà nghiên cứu kết luận: Apriori được đề xuất cho các tập dữ liệu bán hàng nếu việc sử dụng bộ nhớ và tính dễ triển khai là quan trọng. Tuy nhiên, nếu tốc độ thực thi và khối lượng dữ liệu lớn được xem xét, FP-GROWTH là lựa chọn tốt hơn vì thời gian thực thi nhanh hơn cho khối lượng dữ liệu lớn </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3753341">
            <a:off x="6055795" y="2211551"/>
            <a:ext cx="5999594" cy="6002591"/>
          </a:xfrm>
          <a:custGeom>
            <a:avLst/>
            <a:gdLst/>
            <a:ahLst/>
            <a:cxnLst/>
            <a:rect l="l" t="t" r="r" b="b"/>
            <a:pathLst>
              <a:path w="5999594" h="6002591">
                <a:moveTo>
                  <a:pt x="0" y="0"/>
                </a:moveTo>
                <a:lnTo>
                  <a:pt x="5999595" y="0"/>
                </a:lnTo>
                <a:lnTo>
                  <a:pt x="5999595" y="6002591"/>
                </a:lnTo>
                <a:lnTo>
                  <a:pt x="0" y="6002591"/>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sp>
        <p:nvSpPr>
          <p:cNvPr id="3" name="TextBox 3"/>
          <p:cNvSpPr txBox="1"/>
          <p:nvPr/>
        </p:nvSpPr>
        <p:spPr>
          <a:xfrm>
            <a:off x="2111133" y="3638877"/>
            <a:ext cx="14065733" cy="2206013"/>
          </a:xfrm>
          <a:prstGeom prst="rect">
            <a:avLst/>
          </a:prstGeom>
        </p:spPr>
        <p:txBody>
          <a:bodyPr lIns="0" tIns="0" rIns="0" bIns="0" rtlCol="0" anchor="t">
            <a:spAutoFit/>
          </a:bodyPr>
          <a:lstStyle/>
          <a:p>
            <a:pPr algn="ctr">
              <a:lnSpc>
                <a:spcPts val="18058"/>
              </a:lnSpc>
            </a:pPr>
            <a:r>
              <a:rPr lang="en-US" sz="12899" dirty="0" err="1">
                <a:solidFill>
                  <a:srgbClr val="FFFFFF"/>
                </a:solidFill>
                <a:latin typeface="Noto Sans Bold"/>
              </a:rPr>
              <a:t>PHƯƠNG</a:t>
            </a:r>
            <a:r>
              <a:rPr lang="en-US" sz="12899" dirty="0">
                <a:solidFill>
                  <a:srgbClr val="FFFFFF"/>
                </a:solidFill>
                <a:latin typeface="Noto Sans Bold"/>
              </a:rPr>
              <a:t> </a:t>
            </a:r>
            <a:r>
              <a:rPr lang="en-US" sz="12899" dirty="0" err="1">
                <a:solidFill>
                  <a:srgbClr val="FFFFFF"/>
                </a:solidFill>
                <a:latin typeface="Noto Sans Bold"/>
              </a:rPr>
              <a:t>PHÁP</a:t>
            </a:r>
            <a:endParaRPr lang="en-US" sz="12899" dirty="0">
              <a:solidFill>
                <a:srgbClr val="FFFFFF"/>
              </a:solidFill>
              <a:latin typeface="Noto Sans Bold"/>
            </a:endParaRPr>
          </a:p>
        </p:txBody>
      </p:sp>
      <p:sp>
        <p:nvSpPr>
          <p:cNvPr id="4" name="Freeform 4"/>
          <p:cNvSpPr/>
          <p:nvPr/>
        </p:nvSpPr>
        <p:spPr>
          <a:xfrm>
            <a:off x="14811704" y="7062281"/>
            <a:ext cx="4392038" cy="4392038"/>
          </a:xfrm>
          <a:custGeom>
            <a:avLst/>
            <a:gdLst/>
            <a:ahLst/>
            <a:cxnLst/>
            <a:rect l="l" t="t" r="r" b="b"/>
            <a:pathLst>
              <a:path w="4392038" h="4392038">
                <a:moveTo>
                  <a:pt x="0" y="0"/>
                </a:moveTo>
                <a:lnTo>
                  <a:pt x="4392038" y="0"/>
                </a:lnTo>
                <a:lnTo>
                  <a:pt x="4392038" y="4392038"/>
                </a:lnTo>
                <a:lnTo>
                  <a:pt x="0" y="43920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4811704" y="-926532"/>
            <a:ext cx="4813059" cy="4813059"/>
          </a:xfrm>
          <a:custGeom>
            <a:avLst/>
            <a:gdLst/>
            <a:ahLst/>
            <a:cxnLst/>
            <a:rect l="l" t="t" r="r" b="b"/>
            <a:pathLst>
              <a:path w="4813059" h="4813059">
                <a:moveTo>
                  <a:pt x="0" y="0"/>
                </a:moveTo>
                <a:lnTo>
                  <a:pt x="4813059" y="0"/>
                </a:lnTo>
                <a:lnTo>
                  <a:pt x="4813059" y="4813059"/>
                </a:lnTo>
                <a:lnTo>
                  <a:pt x="0" y="48130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741859" y="-926532"/>
            <a:ext cx="5541118" cy="5541118"/>
          </a:xfrm>
          <a:custGeom>
            <a:avLst/>
            <a:gdLst/>
            <a:ahLst/>
            <a:cxnLst/>
            <a:rect l="l" t="t" r="r" b="b"/>
            <a:pathLst>
              <a:path w="5541118" h="5541118">
                <a:moveTo>
                  <a:pt x="0" y="0"/>
                </a:moveTo>
                <a:lnTo>
                  <a:pt x="5541118" y="0"/>
                </a:lnTo>
                <a:lnTo>
                  <a:pt x="5541118" y="5541118"/>
                </a:lnTo>
                <a:lnTo>
                  <a:pt x="0" y="55411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722022" y="6933038"/>
            <a:ext cx="4521281" cy="4521281"/>
          </a:xfrm>
          <a:custGeom>
            <a:avLst/>
            <a:gdLst/>
            <a:ahLst/>
            <a:cxnLst/>
            <a:rect l="l" t="t" r="r" b="b"/>
            <a:pathLst>
              <a:path w="4521281" h="4521281">
                <a:moveTo>
                  <a:pt x="0" y="0"/>
                </a:moveTo>
                <a:lnTo>
                  <a:pt x="4521281" y="0"/>
                </a:lnTo>
                <a:lnTo>
                  <a:pt x="4521281" y="4521281"/>
                </a:lnTo>
                <a:lnTo>
                  <a:pt x="0" y="45212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4811704" y="1479998"/>
            <a:ext cx="1068849" cy="1063504"/>
          </a:xfrm>
          <a:custGeom>
            <a:avLst/>
            <a:gdLst/>
            <a:ahLst/>
            <a:cxnLst/>
            <a:rect l="l" t="t" r="r" b="b"/>
            <a:pathLst>
              <a:path w="1068849" h="1063504">
                <a:moveTo>
                  <a:pt x="0" y="0"/>
                </a:moveTo>
                <a:lnTo>
                  <a:pt x="1068849" y="0"/>
                </a:lnTo>
                <a:lnTo>
                  <a:pt x="1068849" y="1063504"/>
                </a:lnTo>
                <a:lnTo>
                  <a:pt x="0" y="1063504"/>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612075" y="-1551312"/>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989991" y="2791351"/>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2224910" y="3738970"/>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360107" y="3550063"/>
            <a:ext cx="15899193" cy="5994530"/>
          </a:xfrm>
          <a:prstGeom prst="rect">
            <a:avLst/>
          </a:prstGeom>
        </p:spPr>
        <p:txBody>
          <a:bodyPr lIns="0" tIns="0" rIns="0" bIns="0" rtlCol="0" anchor="t">
            <a:spAutoFit/>
          </a:bodyPr>
          <a:lstStyle/>
          <a:p>
            <a:pPr>
              <a:lnSpc>
                <a:spcPts val="7307"/>
              </a:lnSpc>
            </a:pPr>
            <a:r>
              <a:rPr lang="en-US" sz="5219">
                <a:solidFill>
                  <a:srgbClr val="FFFFFF"/>
                </a:solidFill>
                <a:latin typeface="Montserrat Bold"/>
              </a:rPr>
              <a:t>Kỹ thuật nền tảng</a:t>
            </a:r>
          </a:p>
          <a:p>
            <a:pPr marL="781541" lvl="1" indent="-390770">
              <a:lnSpc>
                <a:spcPts val="5067"/>
              </a:lnSpc>
              <a:buFont typeface="Arial"/>
              <a:buChar char="•"/>
            </a:pPr>
            <a:r>
              <a:rPr lang="en-US" sz="3619">
                <a:solidFill>
                  <a:srgbClr val="FFFFFF"/>
                </a:solidFill>
                <a:latin typeface="Montserrat"/>
              </a:rPr>
              <a:t>Phân tích giỏ thị trường (MBA) là một phương pháp khai thác dữ liệu được sử dụng để tìm ra các sản phẩm mà khách hàng có xu hướng mua cũng nhau. Doanh nghiệp sử dụng các hệ thống POS (Point of sale) để quản lý quá trình giao dịch, dữ liệu hàng hóa và bán hàng. Những dữ liệu này sẽ được làm sạch, xử lý thông qua các thuật toán dựa trên Quy tắc Kết hợp để tạo ra các thông tin có giá trị giúp doanh nghiệp đưa ra quyết định. </a:t>
            </a:r>
          </a:p>
          <a:p>
            <a:pPr>
              <a:lnSpc>
                <a:spcPts val="4927"/>
              </a:lnSpc>
            </a:pPr>
            <a:endParaRPr lang="en-US" sz="3619">
              <a:solidFill>
                <a:srgbClr val="FFFFFF"/>
              </a:solidFill>
              <a:latin typeface="Montserrat"/>
            </a:endParaRPr>
          </a:p>
        </p:txBody>
      </p:sp>
      <p:sp>
        <p:nvSpPr>
          <p:cNvPr id="11" name="TextBox 11"/>
          <p:cNvSpPr txBox="1"/>
          <p:nvPr/>
        </p:nvSpPr>
        <p:spPr>
          <a:xfrm>
            <a:off x="2117753" y="1228621"/>
            <a:ext cx="11130050" cy="1751638"/>
          </a:xfrm>
          <a:prstGeom prst="rect">
            <a:avLst/>
          </a:prstGeom>
        </p:spPr>
        <p:txBody>
          <a:bodyPr lIns="0" tIns="0" rIns="0" bIns="0" rtlCol="0" anchor="t">
            <a:spAutoFit/>
          </a:bodyPr>
          <a:lstStyle/>
          <a:p>
            <a:pPr algn="ctr">
              <a:lnSpc>
                <a:spcPts val="14228"/>
              </a:lnSpc>
            </a:pPr>
            <a:r>
              <a:rPr lang="en-US" sz="10162">
                <a:solidFill>
                  <a:srgbClr val="FFFFFF"/>
                </a:solidFill>
                <a:latin typeface="Neue Machina Ultra-Bold"/>
              </a:rPr>
              <a:t>Phương pháp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3167493" y="1637454"/>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3490238" y="-1662848"/>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7417547" y="1341827"/>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459905" y="5392267"/>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315247" y="2705626"/>
            <a:ext cx="14772304" cy="5979259"/>
          </a:xfrm>
          <a:prstGeom prst="rect">
            <a:avLst/>
          </a:prstGeom>
        </p:spPr>
        <p:txBody>
          <a:bodyPr lIns="0" tIns="0" rIns="0" bIns="0" rtlCol="0" anchor="t">
            <a:spAutoFit/>
          </a:bodyPr>
          <a:lstStyle/>
          <a:p>
            <a:pPr>
              <a:lnSpc>
                <a:spcPts val="7273"/>
              </a:lnSpc>
            </a:pPr>
            <a:r>
              <a:rPr lang="en-US" sz="5195" dirty="0" err="1">
                <a:solidFill>
                  <a:srgbClr val="FFFFFF"/>
                </a:solidFill>
                <a:latin typeface="Montserrat Bold"/>
              </a:rPr>
              <a:t>Các</a:t>
            </a:r>
            <a:r>
              <a:rPr lang="en-US" sz="5195" dirty="0">
                <a:solidFill>
                  <a:srgbClr val="FFFFFF"/>
                </a:solidFill>
                <a:latin typeface="Montserrat Bold"/>
              </a:rPr>
              <a:t> </a:t>
            </a:r>
            <a:r>
              <a:rPr lang="en-US" sz="5195" dirty="0" err="1">
                <a:solidFill>
                  <a:srgbClr val="FFFFFF"/>
                </a:solidFill>
                <a:latin typeface="Montserrat Bold"/>
              </a:rPr>
              <a:t>kỹ</a:t>
            </a:r>
            <a:r>
              <a:rPr lang="en-US" sz="5195" dirty="0">
                <a:solidFill>
                  <a:srgbClr val="FFFFFF"/>
                </a:solidFill>
                <a:latin typeface="Montserrat Bold"/>
              </a:rPr>
              <a:t> </a:t>
            </a:r>
            <a:r>
              <a:rPr lang="en-US" sz="5195" dirty="0" err="1">
                <a:solidFill>
                  <a:srgbClr val="FFFFFF"/>
                </a:solidFill>
                <a:latin typeface="Montserrat Bold"/>
              </a:rPr>
              <a:t>thuật</a:t>
            </a:r>
            <a:r>
              <a:rPr lang="en-US" sz="5195" dirty="0">
                <a:solidFill>
                  <a:srgbClr val="FFFFFF"/>
                </a:solidFill>
                <a:latin typeface="Montserrat Bold"/>
              </a:rPr>
              <a:t> </a:t>
            </a:r>
            <a:r>
              <a:rPr lang="en-US" sz="5195" dirty="0" err="1">
                <a:solidFill>
                  <a:srgbClr val="FFFFFF"/>
                </a:solidFill>
                <a:latin typeface="Montserrat Bold"/>
              </a:rPr>
              <a:t>nền</a:t>
            </a:r>
            <a:r>
              <a:rPr lang="en-US" sz="5195" dirty="0">
                <a:solidFill>
                  <a:srgbClr val="FFFFFF"/>
                </a:solidFill>
                <a:latin typeface="Montserrat Bold"/>
              </a:rPr>
              <a:t> </a:t>
            </a:r>
            <a:r>
              <a:rPr lang="en-US" sz="5195" dirty="0" err="1">
                <a:solidFill>
                  <a:srgbClr val="FFFFFF"/>
                </a:solidFill>
                <a:latin typeface="Montserrat Bold"/>
              </a:rPr>
              <a:t>tảng</a:t>
            </a:r>
            <a:r>
              <a:rPr lang="en-US" sz="5195" dirty="0">
                <a:solidFill>
                  <a:srgbClr val="FFFFFF"/>
                </a:solidFill>
                <a:latin typeface="Montserrat Bold"/>
              </a:rPr>
              <a:t> </a:t>
            </a:r>
            <a:r>
              <a:rPr lang="en-US" sz="5195" dirty="0" err="1">
                <a:solidFill>
                  <a:srgbClr val="FFFFFF"/>
                </a:solidFill>
                <a:latin typeface="Montserrat Bold"/>
              </a:rPr>
              <a:t>trong</a:t>
            </a:r>
            <a:r>
              <a:rPr lang="en-US" sz="5195" dirty="0">
                <a:solidFill>
                  <a:srgbClr val="FFFFFF"/>
                </a:solidFill>
                <a:latin typeface="Montserrat Bold"/>
              </a:rPr>
              <a:t> </a:t>
            </a:r>
            <a:r>
              <a:rPr lang="en-US" sz="5195" dirty="0" err="1">
                <a:solidFill>
                  <a:srgbClr val="FFFFFF"/>
                </a:solidFill>
                <a:latin typeface="Montserrat Bold"/>
              </a:rPr>
              <a:t>bài</a:t>
            </a:r>
            <a:r>
              <a:rPr lang="en-US" sz="5195" dirty="0">
                <a:solidFill>
                  <a:srgbClr val="FFFFFF"/>
                </a:solidFill>
                <a:latin typeface="Montserrat Bold"/>
              </a:rPr>
              <a:t> </a:t>
            </a:r>
            <a:r>
              <a:rPr lang="en-US" sz="5195" dirty="0" err="1">
                <a:solidFill>
                  <a:srgbClr val="FFFFFF"/>
                </a:solidFill>
                <a:latin typeface="Montserrat Bold"/>
              </a:rPr>
              <a:t>sử</a:t>
            </a:r>
            <a:r>
              <a:rPr lang="en-US" sz="5195" dirty="0">
                <a:solidFill>
                  <a:srgbClr val="FFFFFF"/>
                </a:solidFill>
                <a:latin typeface="Montserrat Bold"/>
              </a:rPr>
              <a:t> </a:t>
            </a:r>
            <a:r>
              <a:rPr lang="en-US" sz="5195" dirty="0" err="1">
                <a:solidFill>
                  <a:srgbClr val="FFFFFF"/>
                </a:solidFill>
                <a:latin typeface="Montserrat Bold"/>
              </a:rPr>
              <a:t>dụng</a:t>
            </a:r>
            <a:r>
              <a:rPr lang="en-US" sz="5195" dirty="0">
                <a:solidFill>
                  <a:srgbClr val="FFFFFF"/>
                </a:solidFill>
                <a:latin typeface="Montserrat Bold"/>
              </a:rPr>
              <a:t> bao </a:t>
            </a:r>
            <a:r>
              <a:rPr lang="en-US" sz="5195" dirty="0" err="1">
                <a:solidFill>
                  <a:srgbClr val="FFFFFF"/>
                </a:solidFill>
                <a:latin typeface="Montserrat Bold"/>
              </a:rPr>
              <a:t>gồm</a:t>
            </a:r>
            <a:r>
              <a:rPr lang="en-US" sz="5195" dirty="0">
                <a:solidFill>
                  <a:srgbClr val="FFFFFF"/>
                </a:solidFill>
                <a:latin typeface="Montserrat Bold"/>
              </a:rPr>
              <a:t>:</a:t>
            </a:r>
          </a:p>
          <a:p>
            <a:pPr marL="1024843" lvl="1" indent="-512421">
              <a:lnSpc>
                <a:spcPts val="6645"/>
              </a:lnSpc>
              <a:buFont typeface="Arial"/>
              <a:buChar char="•"/>
            </a:pPr>
            <a:r>
              <a:rPr lang="en-US" sz="4746" dirty="0" err="1">
                <a:solidFill>
                  <a:srgbClr val="FFFFFF"/>
                </a:solidFill>
                <a:latin typeface="Montserrat"/>
              </a:rPr>
              <a:t>Luật</a:t>
            </a:r>
            <a:r>
              <a:rPr lang="en-US" sz="4746" dirty="0">
                <a:solidFill>
                  <a:srgbClr val="FFFFFF"/>
                </a:solidFill>
                <a:latin typeface="Montserrat"/>
              </a:rPr>
              <a:t> </a:t>
            </a:r>
            <a:r>
              <a:rPr lang="en-US" sz="4746" dirty="0" err="1">
                <a:solidFill>
                  <a:srgbClr val="FFFFFF"/>
                </a:solidFill>
                <a:latin typeface="Montserrat"/>
              </a:rPr>
              <a:t>kết</a:t>
            </a:r>
            <a:r>
              <a:rPr lang="en-US" sz="4746" dirty="0">
                <a:solidFill>
                  <a:srgbClr val="FFFFFF"/>
                </a:solidFill>
                <a:latin typeface="Montserrat"/>
              </a:rPr>
              <a:t> </a:t>
            </a:r>
            <a:r>
              <a:rPr lang="en-US" sz="4746" dirty="0" err="1">
                <a:solidFill>
                  <a:srgbClr val="FFFFFF"/>
                </a:solidFill>
                <a:latin typeface="Montserrat"/>
              </a:rPr>
              <a:t>hợp</a:t>
            </a:r>
            <a:r>
              <a:rPr lang="en-US" sz="4746" dirty="0">
                <a:solidFill>
                  <a:srgbClr val="FFFFFF"/>
                </a:solidFill>
                <a:latin typeface="Montserrat"/>
              </a:rPr>
              <a:t> (Association rules)</a:t>
            </a:r>
          </a:p>
          <a:p>
            <a:pPr marL="1024843" lvl="1" indent="-512421">
              <a:lnSpc>
                <a:spcPts val="6645"/>
              </a:lnSpc>
              <a:buFont typeface="Arial"/>
              <a:buChar char="•"/>
            </a:pPr>
            <a:r>
              <a:rPr lang="en-US" sz="4746" dirty="0" err="1">
                <a:solidFill>
                  <a:srgbClr val="FFFFFF"/>
                </a:solidFill>
                <a:latin typeface="Montserrat"/>
              </a:rPr>
              <a:t>Độ</a:t>
            </a:r>
            <a:r>
              <a:rPr lang="en-US" sz="4746" dirty="0">
                <a:solidFill>
                  <a:srgbClr val="FFFFFF"/>
                </a:solidFill>
                <a:latin typeface="Montserrat"/>
              </a:rPr>
              <a:t> </a:t>
            </a:r>
            <a:r>
              <a:rPr lang="en-US" sz="4746" dirty="0" err="1">
                <a:solidFill>
                  <a:srgbClr val="FFFFFF"/>
                </a:solidFill>
                <a:latin typeface="Montserrat"/>
              </a:rPr>
              <a:t>hỗ</a:t>
            </a:r>
            <a:r>
              <a:rPr lang="en-US" sz="4746" dirty="0">
                <a:solidFill>
                  <a:srgbClr val="FFFFFF"/>
                </a:solidFill>
                <a:latin typeface="Montserrat"/>
              </a:rPr>
              <a:t> </a:t>
            </a:r>
            <a:r>
              <a:rPr lang="en-US" sz="4746" dirty="0" err="1">
                <a:solidFill>
                  <a:srgbClr val="FFFFFF"/>
                </a:solidFill>
                <a:latin typeface="Montserrat"/>
              </a:rPr>
              <a:t>trợ</a:t>
            </a:r>
            <a:r>
              <a:rPr lang="en-US" sz="4746" dirty="0">
                <a:solidFill>
                  <a:srgbClr val="FFFFFF"/>
                </a:solidFill>
                <a:latin typeface="Montserrat"/>
              </a:rPr>
              <a:t> (Support)</a:t>
            </a:r>
          </a:p>
          <a:p>
            <a:pPr marL="1024843" lvl="1" indent="-512421">
              <a:lnSpc>
                <a:spcPts val="6645"/>
              </a:lnSpc>
              <a:buFont typeface="Arial"/>
              <a:buChar char="•"/>
            </a:pPr>
            <a:r>
              <a:rPr lang="en-US" sz="4746" dirty="0" err="1">
                <a:solidFill>
                  <a:srgbClr val="FFFFFF"/>
                </a:solidFill>
                <a:latin typeface="Montserrat"/>
              </a:rPr>
              <a:t>Độ</a:t>
            </a:r>
            <a:r>
              <a:rPr lang="en-US" sz="4746" dirty="0">
                <a:solidFill>
                  <a:srgbClr val="FFFFFF"/>
                </a:solidFill>
                <a:latin typeface="Montserrat"/>
              </a:rPr>
              <a:t> tin </a:t>
            </a:r>
            <a:r>
              <a:rPr lang="en-US" sz="4746" dirty="0" err="1">
                <a:solidFill>
                  <a:srgbClr val="FFFFFF"/>
                </a:solidFill>
                <a:latin typeface="Montserrat"/>
              </a:rPr>
              <a:t>cậy</a:t>
            </a:r>
            <a:r>
              <a:rPr lang="en-US" sz="4746" dirty="0">
                <a:solidFill>
                  <a:srgbClr val="FFFFFF"/>
                </a:solidFill>
                <a:latin typeface="Montserrat"/>
              </a:rPr>
              <a:t> (Confidence)</a:t>
            </a:r>
          </a:p>
          <a:p>
            <a:pPr marL="1024843" lvl="1" indent="-512421">
              <a:lnSpc>
                <a:spcPts val="6645"/>
              </a:lnSpc>
              <a:buFont typeface="Arial"/>
              <a:buChar char="•"/>
            </a:pPr>
            <a:r>
              <a:rPr lang="en-US" sz="4746" dirty="0" err="1">
                <a:solidFill>
                  <a:srgbClr val="FFFFFF"/>
                </a:solidFill>
                <a:latin typeface="Montserrat"/>
              </a:rPr>
              <a:t>Độ</a:t>
            </a:r>
            <a:r>
              <a:rPr lang="en-US" sz="4746" dirty="0">
                <a:solidFill>
                  <a:srgbClr val="FFFFFF"/>
                </a:solidFill>
                <a:latin typeface="Montserrat"/>
              </a:rPr>
              <a:t> </a:t>
            </a:r>
            <a:r>
              <a:rPr lang="en-US" sz="4746" dirty="0" err="1">
                <a:solidFill>
                  <a:srgbClr val="FFFFFF"/>
                </a:solidFill>
                <a:latin typeface="Montserrat"/>
              </a:rPr>
              <a:t>nâng</a:t>
            </a:r>
            <a:r>
              <a:rPr lang="en-US" sz="4746" dirty="0">
                <a:solidFill>
                  <a:srgbClr val="FFFFFF"/>
                </a:solidFill>
                <a:latin typeface="Montserrat"/>
              </a:rPr>
              <a:t> (Lift)</a:t>
            </a:r>
          </a:p>
          <a:p>
            <a:pPr marL="1024843" lvl="1" indent="-512421">
              <a:lnSpc>
                <a:spcPts val="6645"/>
              </a:lnSpc>
              <a:buFont typeface="Arial"/>
              <a:buChar char="•"/>
            </a:pPr>
            <a:r>
              <a:rPr lang="en-US" sz="4746" dirty="0" err="1">
                <a:solidFill>
                  <a:srgbClr val="FFFFFF"/>
                </a:solidFill>
                <a:latin typeface="Montserrat"/>
              </a:rPr>
              <a:t>Độ</a:t>
            </a:r>
            <a:r>
              <a:rPr lang="en-US" sz="4746" dirty="0">
                <a:solidFill>
                  <a:srgbClr val="FFFFFF"/>
                </a:solidFill>
                <a:latin typeface="Montserrat"/>
              </a:rPr>
              <a:t> </a:t>
            </a:r>
            <a:r>
              <a:rPr lang="en-US" sz="4746" dirty="0" err="1">
                <a:solidFill>
                  <a:srgbClr val="FFFFFF"/>
                </a:solidFill>
                <a:latin typeface="Montserrat"/>
              </a:rPr>
              <a:t>nhận</a:t>
            </a:r>
            <a:r>
              <a:rPr lang="en-US" sz="4746" dirty="0">
                <a:solidFill>
                  <a:srgbClr val="FFFFFF"/>
                </a:solidFill>
                <a:latin typeface="Montserrat"/>
              </a:rPr>
              <a:t> </a:t>
            </a:r>
            <a:r>
              <a:rPr lang="en-US" sz="4746" dirty="0" err="1">
                <a:solidFill>
                  <a:srgbClr val="FFFFFF"/>
                </a:solidFill>
                <a:latin typeface="Montserrat"/>
              </a:rPr>
              <a:t>thức</a:t>
            </a:r>
            <a:r>
              <a:rPr lang="en-US" sz="4746" dirty="0">
                <a:solidFill>
                  <a:srgbClr val="FFFFFF"/>
                </a:solidFill>
                <a:latin typeface="Montserrat"/>
              </a:rPr>
              <a:t> (Conviction)</a:t>
            </a:r>
          </a:p>
        </p:txBody>
      </p:sp>
      <p:sp>
        <p:nvSpPr>
          <p:cNvPr id="12" name="TextBox 12"/>
          <p:cNvSpPr txBox="1"/>
          <p:nvPr/>
        </p:nvSpPr>
        <p:spPr>
          <a:xfrm>
            <a:off x="2498308" y="552070"/>
            <a:ext cx="18456692" cy="3479804"/>
          </a:xfrm>
          <a:prstGeom prst="rect">
            <a:avLst/>
          </a:prstGeom>
        </p:spPr>
        <p:txBody>
          <a:bodyPr wrap="square" lIns="0" tIns="0" rIns="0" bIns="0" rtlCol="0" anchor="t">
            <a:spAutoFit/>
          </a:bodyPr>
          <a:lstStyle/>
          <a:p>
            <a:pPr algn="just">
              <a:lnSpc>
                <a:spcPts val="13999"/>
              </a:lnSpc>
            </a:pPr>
            <a:r>
              <a:rPr lang="en-US" sz="9999" dirty="0" err="1">
                <a:solidFill>
                  <a:srgbClr val="FFFFFF"/>
                </a:solidFill>
                <a:latin typeface="Noto Sans Bold"/>
              </a:rPr>
              <a:t>Các</a:t>
            </a:r>
            <a:r>
              <a:rPr lang="en-US" sz="9999" dirty="0">
                <a:solidFill>
                  <a:srgbClr val="FFFFFF"/>
                </a:solidFill>
                <a:latin typeface="Noto Sans Bold"/>
              </a:rPr>
              <a:t> </a:t>
            </a:r>
            <a:r>
              <a:rPr lang="en-US" sz="9999" dirty="0" err="1">
                <a:solidFill>
                  <a:srgbClr val="FFFFFF"/>
                </a:solidFill>
                <a:latin typeface="Noto Sans Bold"/>
              </a:rPr>
              <a:t>kỹ</a:t>
            </a:r>
            <a:r>
              <a:rPr lang="en-US" sz="9999" dirty="0">
                <a:solidFill>
                  <a:srgbClr val="FFFFFF"/>
                </a:solidFill>
                <a:latin typeface="Noto Sans Bold"/>
              </a:rPr>
              <a:t> </a:t>
            </a:r>
            <a:r>
              <a:rPr lang="en-US" sz="9999" dirty="0" err="1">
                <a:solidFill>
                  <a:srgbClr val="FFFFFF"/>
                </a:solidFill>
                <a:latin typeface="Noto Sans Bold"/>
              </a:rPr>
              <a:t>thuật</a:t>
            </a:r>
            <a:r>
              <a:rPr lang="en-US" sz="9999" dirty="0">
                <a:solidFill>
                  <a:srgbClr val="FFFFFF"/>
                </a:solidFill>
                <a:latin typeface="Noto Sans Bold"/>
              </a:rPr>
              <a:t> </a:t>
            </a:r>
            <a:r>
              <a:rPr lang="en-US" sz="9999" dirty="0" err="1">
                <a:solidFill>
                  <a:srgbClr val="FFFFFF"/>
                </a:solidFill>
                <a:latin typeface="Noto Sans Bold"/>
              </a:rPr>
              <a:t>nền</a:t>
            </a:r>
            <a:r>
              <a:rPr lang="en-US" sz="9999" dirty="0">
                <a:solidFill>
                  <a:srgbClr val="FFFFFF"/>
                </a:solidFill>
                <a:latin typeface="Noto Sans Bold"/>
              </a:rPr>
              <a:t> </a:t>
            </a:r>
            <a:r>
              <a:rPr lang="en-US" sz="9999" dirty="0" err="1">
                <a:solidFill>
                  <a:srgbClr val="FFFFFF"/>
                </a:solidFill>
                <a:latin typeface="Noto Sans Bold"/>
              </a:rPr>
              <a:t>tảng</a:t>
            </a:r>
            <a:endParaRPr lang="en-US" sz="9999" dirty="0">
              <a:solidFill>
                <a:srgbClr val="FFFFFF"/>
              </a:solidFill>
              <a:latin typeface="Noto Sans Bold"/>
            </a:endParaRPr>
          </a:p>
          <a:p>
            <a:pPr algn="just">
              <a:lnSpc>
                <a:spcPts val="13999"/>
              </a:lnSpc>
            </a:pPr>
            <a:endParaRPr lang="en-US" sz="9999" dirty="0">
              <a:solidFill>
                <a:srgbClr val="FFFFFF"/>
              </a:solidFill>
              <a:latin typeface="Noto Sans Bold"/>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6724066" y="-3249112"/>
            <a:ext cx="11805542" cy="11805542"/>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203420" y="117746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609744" y="607581"/>
            <a:ext cx="9944455" cy="3270126"/>
          </a:xfrm>
          <a:prstGeom prst="rect">
            <a:avLst/>
          </a:prstGeom>
        </p:spPr>
        <p:txBody>
          <a:bodyPr wrap="square" lIns="0" tIns="0" rIns="0" bIns="0" rtlCol="0" anchor="t">
            <a:spAutoFit/>
          </a:bodyPr>
          <a:lstStyle/>
          <a:p>
            <a:pPr algn="ctr">
              <a:lnSpc>
                <a:spcPts val="13999"/>
              </a:lnSpc>
            </a:pPr>
            <a:r>
              <a:rPr lang="en-US" sz="9999" dirty="0" err="1">
                <a:solidFill>
                  <a:srgbClr val="FFFFFF"/>
                </a:solidFill>
                <a:latin typeface="Noto Sans Bold"/>
              </a:rPr>
              <a:t>Luật</a:t>
            </a:r>
            <a:r>
              <a:rPr lang="en-US" sz="9999" dirty="0">
                <a:solidFill>
                  <a:srgbClr val="FFFFFF"/>
                </a:solidFill>
                <a:latin typeface="Noto Sans Bold"/>
              </a:rPr>
              <a:t> </a:t>
            </a:r>
            <a:r>
              <a:rPr lang="en-US" sz="9999" dirty="0" err="1">
                <a:solidFill>
                  <a:srgbClr val="FFFFFF"/>
                </a:solidFill>
                <a:latin typeface="Noto Sans Bold"/>
              </a:rPr>
              <a:t>kết</a:t>
            </a:r>
            <a:r>
              <a:rPr lang="en-US" sz="9999" dirty="0">
                <a:solidFill>
                  <a:srgbClr val="FFFFFF"/>
                </a:solidFill>
                <a:latin typeface="Noto Sans Bold"/>
              </a:rPr>
              <a:t> </a:t>
            </a:r>
            <a:r>
              <a:rPr lang="en-US" sz="9999" dirty="0" err="1">
                <a:solidFill>
                  <a:srgbClr val="FFFFFF"/>
                </a:solidFill>
                <a:latin typeface="Noto Sans Bold"/>
              </a:rPr>
              <a:t>hợp</a:t>
            </a:r>
            <a:endParaRPr lang="en-US" sz="9999" dirty="0">
              <a:solidFill>
                <a:srgbClr val="FFFFFF"/>
              </a:solidFill>
              <a:latin typeface="Noto Sans Bold"/>
            </a:endParaRPr>
          </a:p>
          <a:p>
            <a:pPr algn="ctr">
              <a:lnSpc>
                <a:spcPts val="11480"/>
              </a:lnSpc>
            </a:pPr>
            <a:endParaRPr lang="en-US" sz="9999" dirty="0">
              <a:solidFill>
                <a:srgbClr val="FFFFFF"/>
              </a:solidFill>
              <a:latin typeface="Noto Sans Bold"/>
            </a:endParaRPr>
          </a:p>
        </p:txBody>
      </p:sp>
      <p:sp>
        <p:nvSpPr>
          <p:cNvPr id="7" name="TextBox 7"/>
          <p:cNvSpPr txBox="1"/>
          <p:nvPr/>
        </p:nvSpPr>
        <p:spPr>
          <a:xfrm>
            <a:off x="1376216" y="2839293"/>
            <a:ext cx="14872507" cy="6526932"/>
          </a:xfrm>
          <a:prstGeom prst="rect">
            <a:avLst/>
          </a:prstGeom>
        </p:spPr>
        <p:txBody>
          <a:bodyPr lIns="0" tIns="0" rIns="0" bIns="0" rtlCol="0" anchor="t">
            <a:spAutoFit/>
          </a:bodyPr>
          <a:lstStyle/>
          <a:p>
            <a:pPr>
              <a:lnSpc>
                <a:spcPts val="5789"/>
              </a:lnSpc>
            </a:pPr>
            <a:r>
              <a:rPr lang="en-US" sz="4135">
                <a:solidFill>
                  <a:srgbClr val="FFFFFF"/>
                </a:solidFill>
                <a:latin typeface="Montserrat Bold"/>
              </a:rPr>
              <a:t>Luật kết hợp (Association rules):</a:t>
            </a:r>
            <a:r>
              <a:rPr lang="en-US" sz="4135">
                <a:solidFill>
                  <a:srgbClr val="FFFFFF"/>
                </a:solidFill>
                <a:latin typeface="Montserrat"/>
              </a:rPr>
              <a:t>Khai thác luật kết hợp là cơ sở để phân tích giỏ hàng thị trường. Nhiệm vụ chính là tìm ra các mối liên hệ giữa các mặt hàng khác nhau được khách hàng chọn mua thông qua việc phân tích sự xuất hiện đồng thời của các mặt hàng đó trong hóa đơn mua tại cửa hàng. Hiểu đơn giản, luật kết hợp giúp doanh nghiệp nắm được khi khách hàng mua sắm nhóm các sản phẩm A thì sẽ có khả năng mua sản phẩm Y với một xác suất nào đó.</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4212</Words>
  <Application>Microsoft Office PowerPoint</Application>
  <PresentationFormat>Custom</PresentationFormat>
  <Paragraphs>203</Paragraphs>
  <Slides>39</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Montserrat</vt:lpstr>
      <vt:lpstr>Calibri</vt:lpstr>
      <vt:lpstr>Rokkitt</vt:lpstr>
      <vt:lpstr>Montserrat Medium</vt:lpstr>
      <vt:lpstr>Arial</vt:lpstr>
      <vt:lpstr>Canva Sans Bold</vt:lpstr>
      <vt:lpstr>Noto Sans Bold</vt:lpstr>
      <vt:lpstr>Neue Machina Ultra-Bold</vt:lpstr>
      <vt:lpstr>DejaVu Serif Bold</vt:lpstr>
      <vt:lpstr>Noto Serif Display</vt:lpstr>
      <vt:lpstr>Rokkitt Bold</vt:lpstr>
      <vt:lpstr>Rokkitt Ultra-Bold</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Purple Futuristic Modern 3D Tech Company Business Presentation</dc:title>
  <dc:creator>ad</dc:creator>
  <cp:lastModifiedBy>ad</cp:lastModifiedBy>
  <cp:revision>4</cp:revision>
  <dcterms:created xsi:type="dcterms:W3CDTF">2006-08-16T00:00:00Z</dcterms:created>
  <dcterms:modified xsi:type="dcterms:W3CDTF">2024-04-04T07:32:26Z</dcterms:modified>
  <dc:identifier>DAGBOtnVaFg</dc:identifier>
</cp:coreProperties>
</file>